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480" r:id="rId6"/>
    <p:sldId id="2481" r:id="rId7"/>
    <p:sldId id="287" r:id="rId8"/>
    <p:sldId id="1585" r:id="rId9"/>
    <p:sldId id="1586" r:id="rId10"/>
    <p:sldId id="1588" r:id="rId11"/>
    <p:sldId id="1587" r:id="rId12"/>
    <p:sldId id="1590" r:id="rId13"/>
    <p:sldId id="2479" r:id="rId14"/>
    <p:sldId id="261" r:id="rId15"/>
    <p:sldId id="2489" r:id="rId16"/>
    <p:sldId id="2490" r:id="rId17"/>
    <p:sldId id="26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F8A62DC-A7CF-2D44-A3ED-BE8B09481246}">
          <p14:sldIdLst>
            <p14:sldId id="258"/>
            <p14:sldId id="2480"/>
            <p14:sldId id="2481"/>
            <p14:sldId id="287"/>
            <p14:sldId id="1585"/>
            <p14:sldId id="1586"/>
            <p14:sldId id="1588"/>
            <p14:sldId id="1587"/>
            <p14:sldId id="1590"/>
            <p14:sldId id="2479"/>
            <p14:sldId id="261"/>
            <p14:sldId id="2489"/>
            <p14:sldId id="249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BBAA3C-9DFB-8E61-6EC1-595F445FF488}" name="Schröder, Svenja (DG-V)" initials="SS(V" userId="S::svenja.schroeder@dornier-group.com::a8b15ac9-e54e-47eb-a429-1b7a640472d6" providerId="AD"/>
  <p188:author id="{D026A881-D970-BE8A-1FCE-B33303E4D696}" name="Nadine Rückmann" initials="NR" userId="S::nadine.rueckmann@cumar.de::c3c2bf4f-36ff-49f7-ab1c-50f3d9242688" providerId="AD"/>
  <p188:author id="{B12978FC-19C4-F7D6-9669-9FB77C78CE91}" name="Hilliges, Hardy (DG-S)" initials="HH(S" userId="S::Hardy.Hilliges@dornier-group.com::2cbfcdd9-f90d-4afb-9909-a191e5ea8f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5C"/>
    <a:srgbClr val="FFFFFF"/>
    <a:srgbClr val="C8B501"/>
    <a:srgbClr val="FF7F00"/>
    <a:srgbClr val="D9D9D9"/>
    <a:srgbClr val="FFB100"/>
    <a:srgbClr val="FFCA00"/>
    <a:srgbClr val="82981B"/>
    <a:srgbClr val="00F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6692A-F7F8-A548-DD4E-96583BD80FC3}" v="1" dt="2023-05-02T14:37:18.655"/>
    <p1510:client id="{59F46FED-AD9A-FE7A-E0F6-640BFAB21320}" v="7" dt="2023-05-08T07:55:42.362"/>
    <p1510:client id="{63288D7B-F9E7-8A62-C92F-63D5C64EF12F}" v="58" dt="2023-03-24T11:20:19.330"/>
    <p1510:client id="{839CBF00-814D-4418-8159-4427C0536468}" v="8" dt="2023-04-03T11:39:35.798"/>
    <p1510:client id="{CC7E09A3-9BE5-4DD6-8646-1AF0E49B00AA}" v="1" dt="2023-03-24T11:20:43.570"/>
    <p1510:client id="{DDE8AF84-6066-DADB-B37F-0CD9A244C960}" v="6" dt="2023-05-02T14:24:06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6327"/>
  </p:normalViewPr>
  <p:slideViewPr>
    <p:cSldViewPr snapToGrid="0">
      <p:cViewPr varScale="1">
        <p:scale>
          <a:sx n="110" d="100"/>
          <a:sy n="110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4556D71-0845-DB4B-AC1B-0496878B4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0F8CA6-6A85-704F-857B-251E2137E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574D-DA26-FB4F-A8AA-61E59A677008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89D88E-689A-4A44-BE2C-F56510FFAB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7A6A11-2881-F34C-A244-7FC1B72E54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79CA-57E7-CD4E-86F2-9CAA023680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6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0F362-3866-1C44-AAEB-0A236DEF32B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624A4-B9A7-2141-8D49-6BF78EA97A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55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0F759-C4D1-9E41-A193-ACD54BE5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066F0EB-60E4-A34B-AD6C-7AB535F2BD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498" y="1300163"/>
            <a:ext cx="11069640" cy="479313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00000"/>
              <a:buFont typeface="+mj-lt"/>
              <a:buAutoNum type="arabicPeriod"/>
              <a:defRPr sz="1500"/>
            </a:lvl1pPr>
            <a:lvl2pPr marL="357187" indent="0">
              <a:buClr>
                <a:schemeClr val="accent2"/>
              </a:buClr>
              <a:buFont typeface="+mj-lt"/>
              <a:buNone/>
              <a:defRPr sz="1500"/>
            </a:lvl2pPr>
            <a:lvl3pPr marL="1058862" indent="-342900">
              <a:buFont typeface="+mj-lt"/>
              <a:buAutoNum type="arabicPeriod"/>
              <a:defRPr sz="1400"/>
            </a:lvl3pPr>
            <a:lvl4pPr marL="1284287" indent="-342900">
              <a:buFont typeface="+mj-lt"/>
              <a:buAutoNum type="arabicPeriod"/>
              <a:defRPr sz="1300"/>
            </a:lvl4pPr>
            <a:lvl5pPr marL="13843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EF54B63-FBFE-C8E3-D427-CF410DDF1FC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F17B999-FD0E-FA60-F233-73F62371859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96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fe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9665141-E8E5-8C41-9887-BA5874DC93E8}"/>
              </a:ext>
            </a:extLst>
          </p:cNvPr>
          <p:cNvCxnSpPr/>
          <p:nvPr/>
        </p:nvCxnSpPr>
        <p:spPr>
          <a:xfrm>
            <a:off x="571500" y="1765300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C011CF8-4D7B-BA4F-AB8A-3ED4E60C960E}"/>
              </a:ext>
            </a:extLst>
          </p:cNvPr>
          <p:cNvCxnSpPr/>
          <p:nvPr/>
        </p:nvCxnSpPr>
        <p:spPr>
          <a:xfrm>
            <a:off x="6427788" y="1765300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F6BC435D-8505-724A-8BBE-AFEBB0FA676A}"/>
              </a:ext>
            </a:extLst>
          </p:cNvPr>
          <p:cNvCxnSpPr/>
          <p:nvPr/>
        </p:nvCxnSpPr>
        <p:spPr>
          <a:xfrm>
            <a:off x="571500" y="4367213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4" y="1268413"/>
            <a:ext cx="5212800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5" y="1268025"/>
            <a:ext cx="5213304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85EF450-9333-7B43-BD8D-22B76EE383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183" y="3869403"/>
            <a:ext cx="5212800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EFE40B31-B0F4-4B4D-9A17-2214FE9EE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7833" y="3869015"/>
            <a:ext cx="5213305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A58D99DE-5447-A649-BC09-9259ACAB1310}"/>
              </a:ext>
            </a:extLst>
          </p:cNvPr>
          <p:cNvCxnSpPr/>
          <p:nvPr userDrawn="1"/>
        </p:nvCxnSpPr>
        <p:spPr>
          <a:xfrm>
            <a:off x="571498" y="4366548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75BB83-E822-4C4E-82FF-3228902E1A65}"/>
              </a:ext>
            </a:extLst>
          </p:cNvPr>
          <p:cNvCxnSpPr/>
          <p:nvPr userDrawn="1"/>
        </p:nvCxnSpPr>
        <p:spPr>
          <a:xfrm>
            <a:off x="6427788" y="4362683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8F9338-5037-0C41-9B23-39B83A19B1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1501" y="1884364"/>
            <a:ext cx="5212800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4F13CDD-74CE-9345-B458-A3856259BC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7789" y="1890367"/>
            <a:ext cx="5213349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517FEF32-44BC-364B-9CC0-4424E6CF35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1500" y="4496781"/>
            <a:ext cx="5212483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CBEE8FB-DFD1-BF40-8D6F-C3A2FA751C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45253" y="4496781"/>
            <a:ext cx="5195886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86FE7D03-5B5B-524B-AB79-5771095B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625052" cy="766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79387B0-9B16-8A68-ADBD-4A9316662F8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196713-9BF8-7D18-9F09-16D07726CDD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04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felder mit Überschrift u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703123"/>
            <a:ext cx="5212800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5" y="1702735"/>
            <a:ext cx="5213304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85EF450-9333-7B43-BD8D-22B76EE383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182" y="4319106"/>
            <a:ext cx="5212483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EFE40B31-B0F4-4B4D-9A17-2214FE9EE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7833" y="4318718"/>
            <a:ext cx="5213305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4D00-EBB1-8645-96AD-89D1BDC7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A58D99DE-5447-A649-BC09-9259ACAB1310}"/>
              </a:ext>
            </a:extLst>
          </p:cNvPr>
          <p:cNvCxnSpPr/>
          <p:nvPr userDrawn="1"/>
        </p:nvCxnSpPr>
        <p:spPr>
          <a:xfrm>
            <a:off x="571498" y="4816251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75BB83-E822-4C4E-82FF-3228902E1A65}"/>
              </a:ext>
            </a:extLst>
          </p:cNvPr>
          <p:cNvCxnSpPr/>
          <p:nvPr userDrawn="1"/>
        </p:nvCxnSpPr>
        <p:spPr>
          <a:xfrm>
            <a:off x="6427788" y="4812386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8F9338-5037-0C41-9B23-39B83A19B1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1501" y="2262188"/>
            <a:ext cx="5212482" cy="116615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4F13CDD-74CE-9345-B458-A3856259BC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7789" y="2268191"/>
            <a:ext cx="5213349" cy="116615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517FEF32-44BC-364B-9CC0-4424E6CF35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1500" y="4874605"/>
            <a:ext cx="5212165" cy="116615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CBEE8FB-DFD1-BF40-8D6F-C3A2FA751C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45252" y="4874605"/>
            <a:ext cx="5195336" cy="116615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3F9CF066-9AAF-DD49-BA91-EA32DD7CC6EA}"/>
              </a:ext>
            </a:extLst>
          </p:cNvPr>
          <p:cNvCxnSpPr/>
          <p:nvPr userDrawn="1"/>
        </p:nvCxnSpPr>
        <p:spPr>
          <a:xfrm>
            <a:off x="571498" y="2200010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1D22FEE1-F609-8341-BF70-CA563E837923}"/>
              </a:ext>
            </a:extLst>
          </p:cNvPr>
          <p:cNvCxnSpPr/>
          <p:nvPr userDrawn="1"/>
        </p:nvCxnSpPr>
        <p:spPr>
          <a:xfrm>
            <a:off x="6427788" y="2196145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1C6E88CF-8F6E-414E-9B1A-907D567AF9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58FA50-FB94-92C6-DFCC-3B3A5B0E1B4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47199C-7045-D615-7F0A-FFBA7AB322A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80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76628E04-29AF-ED4B-A61F-D645E0F8CA0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1901" y="1267942"/>
            <a:ext cx="5329238" cy="4824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CCCBE8-D179-5045-A5EF-14203D47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C6C69A3-6DFC-B243-904F-E200D1030B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1267942"/>
            <a:ext cx="5524498" cy="4825354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15ADF5-58B2-10EF-AD8F-91942661392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D65004-6B72-2CB6-1F33-0A2BC4BE297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87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76628E04-29AF-ED4B-A61F-D645E0F8CA0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1901" y="1783780"/>
            <a:ext cx="5329238" cy="43090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C6C69A3-6DFC-B243-904F-E200D1030B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1783830"/>
            <a:ext cx="5524498" cy="430946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09BC7FC-0BAC-0242-A3B5-1F7B19AF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551479" cy="766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26A82B2-B403-FB46-8F9B-22D2029A0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C65F79-88B6-AC2A-FC8D-77124535BD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792071-3EFB-9A1E-9F64-29B91341A05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24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8E5C6-61D2-408C-9DB7-53379D23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867D0D-8684-F6A6-51D2-4898B201B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D26CB6-90DF-1D5E-2BC4-631E4F31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3061022-7F72-D5EC-67ED-723CCE3EA6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2417763"/>
            <a:ext cx="4137025" cy="777875"/>
          </a:xfrm>
        </p:spPr>
        <p:txBody>
          <a:bodyPr>
            <a:normAutofit/>
          </a:bodyPr>
          <a:lstStyle>
            <a:lvl1pPr marL="14288" indent="0" algn="r">
              <a:buNone/>
              <a:defRPr sz="2400">
                <a:solidFill>
                  <a:schemeClr val="bg1"/>
                </a:solidFill>
                <a:highlight>
                  <a:srgbClr val="A6005C"/>
                </a:highlight>
              </a:defRPr>
            </a:lvl1pPr>
            <a:lvl2pPr marL="357187" indent="0">
              <a:buNone/>
              <a:defRPr/>
            </a:lvl2pPr>
            <a:lvl3pPr marL="715962" indent="0">
              <a:buNone/>
              <a:defRPr/>
            </a:lvl3pPr>
            <a:lvl4pPr marL="941387" indent="0">
              <a:buNone/>
              <a:defRPr/>
            </a:lvl4pPr>
            <a:lvl5pPr marL="1155700" indent="0">
              <a:buNone/>
              <a:defRPr/>
            </a:lvl5pPr>
          </a:lstStyle>
          <a:p>
            <a:pPr lvl="0"/>
            <a:r>
              <a:rPr lang="de-DE" dirty="0"/>
              <a:t>Mastertextformat direkt hier bearbeiten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E756341-169B-75D3-D902-01121A26B75E}"/>
              </a:ext>
            </a:extLst>
          </p:cNvPr>
          <p:cNvSpPr/>
          <p:nvPr userDrawn="1"/>
        </p:nvSpPr>
        <p:spPr>
          <a:xfrm flipH="1">
            <a:off x="5001875" y="1276351"/>
            <a:ext cx="18000" cy="4824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7194635-530B-4E60-7594-85E41183F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3668713"/>
            <a:ext cx="4116388" cy="2259012"/>
          </a:xfrm>
        </p:spPr>
        <p:txBody>
          <a:bodyPr/>
          <a:lstStyle>
            <a:lvl1pPr marL="14288" indent="0" algn="r">
              <a:buNone/>
              <a:defRPr/>
            </a:lvl1pPr>
            <a:lvl2pPr marL="357187" indent="0" algn="r">
              <a:buNone/>
              <a:defRPr/>
            </a:lvl2pPr>
            <a:lvl3pPr marL="715962" indent="0" algn="r">
              <a:buNone/>
              <a:defRPr/>
            </a:lvl3pPr>
            <a:lvl4pPr marL="941387" indent="0" algn="r">
              <a:buNone/>
              <a:defRPr/>
            </a:lvl4pPr>
            <a:lvl5pPr marL="1155700" indent="0" algn="r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81CC7C-434F-C0BD-3F45-921F64668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3223" y="1409051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372E44A-F849-8792-C40E-DD70D3CD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3223" y="1774176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D90322C3-0320-F000-D0A9-15617F5BFE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3223" y="3066400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66F49FE5-EA57-C9E4-DA94-7AD519CE40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3223" y="3431525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1311425D-F713-425A-DA87-ABFFC6ADDF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3223" y="4710118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1CB38EC9-17CA-E47A-3B6D-8FDF25AEF2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3223" y="5075243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A935272E-E352-10E4-8D08-6262AF5C36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5448" y="2284839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1AAFF6EB-4E7B-8A0A-965F-CF27F67A40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85448" y="2649964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EB3F0E7D-0543-B716-FC09-D9D4613E34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85448" y="3942188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8FAC553D-8F7B-A6C7-DFE3-B6903E2DDD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85448" y="4307313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5B0E1-D536-BD4E-A62E-DC69B1375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Teamvorstellung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393299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304" y="1393299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0304" y="1807683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Funktion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C5C778F8-319B-584F-AE88-4E477094A3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1182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0304" y="2332828"/>
            <a:ext cx="3544183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774F860-D3A5-5140-9F1E-B8A04CF02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0304" y="4149080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91675E7-30FA-784D-8607-A5ED4B8A9F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0304" y="4563464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D1D9ECBD-FCCA-7F4A-8838-65F4A8993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40304" y="5088609"/>
            <a:ext cx="3544183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FAF9AA1-5C3C-114C-A3B2-956BAE3D1B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834" y="1393299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868E51B-C6B6-CC46-8872-21CE97247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6955" y="1393299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F81B2AA-DD18-594A-A56E-01116A677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6955" y="1807683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E5F0D36-BAA8-D142-97F4-6054FB060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6955" y="2332828"/>
            <a:ext cx="3544183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3F0D31BA-16AB-1E40-850D-BB60328DCA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27834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8891698-A456-AE40-9809-7B5E81FBF9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6955" y="4149080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0918858E-1DFD-9E48-8214-E05BDDCC74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96955" y="4563464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10F025A1-F525-D747-986D-A1940858E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6955" y="5088609"/>
            <a:ext cx="3544183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748108-CAFE-E0D9-540E-7A9CFEE554C0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237007-5A91-09B5-DA24-D1FB46072E6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81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4 Personen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932943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304" y="1932943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0304" y="2347327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Funktion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C5C778F8-319B-584F-AE88-4E477094A3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1182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0304" y="2872472"/>
            <a:ext cx="3544184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774F860-D3A5-5140-9F1E-B8A04CF02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0304" y="4149080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91675E7-30FA-784D-8607-A5ED4B8A9F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0304" y="4563464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D1D9ECBD-FCCA-7F4A-8838-65F4A8993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40304" y="5088609"/>
            <a:ext cx="3544184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FAF9AA1-5C3C-114C-A3B2-956BAE3D1B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834" y="1932943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868E51B-C6B6-CC46-8872-21CE97247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6955" y="1932943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F81B2AA-DD18-594A-A56E-01116A677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6955" y="2347327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E5F0D36-BAA8-D142-97F4-6054FB060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6955" y="2872472"/>
            <a:ext cx="3544184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3F0D31BA-16AB-1E40-850D-BB60328DCA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27834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8891698-A456-AE40-9809-7B5E81FBF9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6955" y="4149080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0918858E-1DFD-9E48-8214-E05BDDCC74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96955" y="4563464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10F025A1-F525-D747-986D-A1940858E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6955" y="5088609"/>
            <a:ext cx="3544184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985FDE14-56AC-F048-8879-086996A4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477907" cy="766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1CEB89ED-9CFC-E04E-BC9B-AD480E70AA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4D38B0-32A4-811A-D1EB-D7899ECA114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FEDE3B-631F-A6DA-4A48-E405403FA28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27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6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5B0E1-D536-BD4E-A62E-DC69B1375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Teamvorstellung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393299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184" y="139329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184" y="174382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Funktion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184" y="2117506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CD83A414-B8E1-FD48-B66E-151AB78EB2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6963" y="3032775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CA823D9-7C00-E345-B2DD-C0DD777635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2964" y="303277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AE3A2F4A-1C1F-E941-8EE7-2F62AD3C9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2964" y="338330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8AF5D910-0080-EC47-8CA6-D9619ADC57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2964" y="3756982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5" name="Bildplatzhalter 10">
            <a:extLst>
              <a:ext uri="{FF2B5EF4-FFF2-40B4-BE49-F238E27FC236}">
                <a16:creationId xmlns:a16="http://schemas.microsoft.com/office/drawing/2014/main" id="{912069A6-0965-7E48-B1B6-B584D2A6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1183" y="4672251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F32DD457-0DFA-5B45-A858-65ECCE2403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184" y="467225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CC681E-72FB-3C49-B678-42CEE1A306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07184" y="502278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BEB878AF-F8CC-BB47-B565-79187CE18C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07184" y="5396458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9" name="Bildplatzhalter 10">
            <a:extLst>
              <a:ext uri="{FF2B5EF4-FFF2-40B4-BE49-F238E27FC236}">
                <a16:creationId xmlns:a16="http://schemas.microsoft.com/office/drawing/2014/main" id="{63054638-F7A4-3D4D-ADE8-FD5EF74985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40872" y="1393299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9B3CA73C-51B0-6546-AE70-C35E43FB8E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76873" y="139329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1" name="Textplatzhalter 12">
            <a:extLst>
              <a:ext uri="{FF2B5EF4-FFF2-40B4-BE49-F238E27FC236}">
                <a16:creationId xmlns:a16="http://schemas.microsoft.com/office/drawing/2014/main" id="{122DB39B-D70A-AB43-80B0-81C8F2E587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6873" y="174382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39B5F4E1-8E2C-E540-A9BA-AB6D73FA08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76873" y="2117506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3" name="Bildplatzhalter 10">
            <a:extLst>
              <a:ext uri="{FF2B5EF4-FFF2-40B4-BE49-F238E27FC236}">
                <a16:creationId xmlns:a16="http://schemas.microsoft.com/office/drawing/2014/main" id="{B1C80ABF-E262-824A-A3EA-5C22CC44A5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46652" y="3032775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4" name="Textplatzhalter 12">
            <a:extLst>
              <a:ext uri="{FF2B5EF4-FFF2-40B4-BE49-F238E27FC236}">
                <a16:creationId xmlns:a16="http://schemas.microsoft.com/office/drawing/2014/main" id="{A277795A-0E3C-404A-8D4E-D58FEC18B5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82653" y="303277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EB9849B7-E41B-DB4A-B104-4C302493D4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2653" y="338330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8007F705-6D0A-914B-A305-FB4D2C815F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82653" y="3756982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7" name="Bildplatzhalter 10">
            <a:extLst>
              <a:ext uri="{FF2B5EF4-FFF2-40B4-BE49-F238E27FC236}">
                <a16:creationId xmlns:a16="http://schemas.microsoft.com/office/drawing/2014/main" id="{EE3827A0-B0EB-714B-93CD-95B15F698AE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540872" y="4672251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B09ED41-407B-7540-94EF-36EA25F614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76873" y="467225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F44E112-1F2A-EE4A-988A-6241936B5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76873" y="502278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25074FD8-5980-F746-8FB1-D42FBAE5BA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76873" y="5396458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3DABD2-7415-CC6B-AE40-1066092EB0E4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2A8520-F9AB-7A2F-D410-E6DC382AE35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22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6 Personen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783039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184" y="178303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184" y="213356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Funktion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184" y="2507246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CD83A414-B8E1-FD48-B66E-151AB78EB2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6963" y="3227645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CA823D9-7C00-E345-B2DD-C0DD777635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2964" y="322764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AE3A2F4A-1C1F-E941-8EE7-2F62AD3C9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2964" y="357817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8AF5D910-0080-EC47-8CA6-D9619ADC57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2964" y="3951852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5" name="Bildplatzhalter 10">
            <a:extLst>
              <a:ext uri="{FF2B5EF4-FFF2-40B4-BE49-F238E27FC236}">
                <a16:creationId xmlns:a16="http://schemas.microsoft.com/office/drawing/2014/main" id="{912069A6-0965-7E48-B1B6-B584D2A6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1183" y="4672251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F32DD457-0DFA-5B45-A858-65ECCE2403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184" y="467225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CC681E-72FB-3C49-B678-42CEE1A306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07184" y="502278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BEB878AF-F8CC-BB47-B565-79187CE18C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07184" y="5396458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9" name="Bildplatzhalter 10">
            <a:extLst>
              <a:ext uri="{FF2B5EF4-FFF2-40B4-BE49-F238E27FC236}">
                <a16:creationId xmlns:a16="http://schemas.microsoft.com/office/drawing/2014/main" id="{63054638-F7A4-3D4D-ADE8-FD5EF74985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51032" y="1783039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9B3CA73C-51B0-6546-AE70-C35E43FB8E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87033" y="178303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1" name="Textplatzhalter 12">
            <a:extLst>
              <a:ext uri="{FF2B5EF4-FFF2-40B4-BE49-F238E27FC236}">
                <a16:creationId xmlns:a16="http://schemas.microsoft.com/office/drawing/2014/main" id="{122DB39B-D70A-AB43-80B0-81C8F2E587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87033" y="213356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39B5F4E1-8E2C-E540-A9BA-AB6D73FA08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87033" y="2507246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3" name="Bildplatzhalter 10">
            <a:extLst>
              <a:ext uri="{FF2B5EF4-FFF2-40B4-BE49-F238E27FC236}">
                <a16:creationId xmlns:a16="http://schemas.microsoft.com/office/drawing/2014/main" id="{B1C80ABF-E262-824A-A3EA-5C22CC44A5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56812" y="3227645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4" name="Textplatzhalter 12">
            <a:extLst>
              <a:ext uri="{FF2B5EF4-FFF2-40B4-BE49-F238E27FC236}">
                <a16:creationId xmlns:a16="http://schemas.microsoft.com/office/drawing/2014/main" id="{A277795A-0E3C-404A-8D4E-D58FEC18B5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92813" y="322764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EB9849B7-E41B-DB4A-B104-4C302493D4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92813" y="357817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8007F705-6D0A-914B-A305-FB4D2C815F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92813" y="3951852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7" name="Bildplatzhalter 10">
            <a:extLst>
              <a:ext uri="{FF2B5EF4-FFF2-40B4-BE49-F238E27FC236}">
                <a16:creationId xmlns:a16="http://schemas.microsoft.com/office/drawing/2014/main" id="{EE3827A0-B0EB-714B-93CD-95B15F698AE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551032" y="4672251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B09ED41-407B-7540-94EF-36EA25F614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87033" y="467225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F44E112-1F2A-EE4A-988A-6241936B5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7033" y="502278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25074FD8-5980-F746-8FB1-D42FBAE5BA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7033" y="5396458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86C9F4FD-2850-FA4B-A3B9-31B13183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83010" cy="766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972C0E10-A0EF-CB42-A011-8A208DC5D0C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1EB964-A417-DDB7-0A9E-C729BC497275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1FB086-BC20-99E1-A442-7B235A143694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821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C73A73F0-5FFB-1394-2BFB-E9CA40FE3491}"/>
              </a:ext>
            </a:extLst>
          </p:cNvPr>
          <p:cNvSpPr/>
          <p:nvPr userDrawn="1"/>
        </p:nvSpPr>
        <p:spPr>
          <a:xfrm>
            <a:off x="4908331" y="1268413"/>
            <a:ext cx="6726134" cy="483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D02879-E22C-A6FE-7871-48272AAF2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9853" y="291980"/>
            <a:ext cx="2153330" cy="51398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04CFA41-398B-2514-3B7A-5193876C5F4C}"/>
              </a:ext>
            </a:extLst>
          </p:cNvPr>
          <p:cNvSpPr/>
          <p:nvPr userDrawn="1"/>
        </p:nvSpPr>
        <p:spPr>
          <a:xfrm>
            <a:off x="-9843" y="0"/>
            <a:ext cx="5508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81C1575-F12A-66F5-1421-E84D741F4B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C8828D8-1E2D-28DE-DE75-7A631E1804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07BAD3F-8BC5-E1E2-D88D-0DA2E0A98A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4625" y="1517166"/>
            <a:ext cx="6386513" cy="557213"/>
          </a:xfrm>
        </p:spPr>
        <p:txBody>
          <a:bodyPr>
            <a:noAutofit/>
          </a:bodyPr>
          <a:lstStyle>
            <a:lvl1pPr marL="14288" indent="0">
              <a:buNone/>
              <a:defRPr sz="2400"/>
            </a:lvl1pPr>
            <a:lvl2pPr marL="357187" indent="0">
              <a:buNone/>
              <a:defRPr sz="2400"/>
            </a:lvl2pPr>
            <a:lvl3pPr marL="715962" indent="0">
              <a:buNone/>
              <a:defRPr sz="2400"/>
            </a:lvl3pPr>
            <a:lvl4pPr marL="941387" indent="0">
              <a:buNone/>
              <a:defRPr sz="2400"/>
            </a:lvl4pPr>
            <a:lvl5pPr marL="1155700" indent="0">
              <a:buNone/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89A62150-0E69-22D4-3336-2A8EB5DD01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4625" y="2323132"/>
            <a:ext cx="6386513" cy="3510109"/>
          </a:xfrm>
        </p:spPr>
        <p:txBody>
          <a:bodyPr>
            <a:noAutofit/>
          </a:bodyPr>
          <a:lstStyle>
            <a:lvl1pPr marL="14288" indent="0">
              <a:buFont typeface="Arial" panose="020B0604020202020204" pitchFamily="34" charset="0"/>
              <a:buNone/>
              <a:defRPr sz="1400"/>
            </a:lvl1pPr>
            <a:lvl2pPr marL="357187" indent="0">
              <a:buNone/>
              <a:defRPr sz="2400"/>
            </a:lvl2pPr>
            <a:lvl3pPr marL="715962" indent="0">
              <a:buNone/>
              <a:defRPr sz="2400"/>
            </a:lvl3pPr>
            <a:lvl4pPr marL="941387" indent="0">
              <a:buNone/>
              <a:defRPr sz="2400"/>
            </a:lvl4pPr>
            <a:lvl5pPr marL="1155700" indent="0">
              <a:buNone/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9673FE4-94A2-38C6-69EA-981374DB47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35" y="0"/>
            <a:ext cx="5984217" cy="6858000"/>
          </a:xfrm>
          <a:custGeom>
            <a:avLst/>
            <a:gdLst>
              <a:gd name="connsiteX0" fmla="*/ 0 w 5984217"/>
              <a:gd name="connsiteY0" fmla="*/ 0 h 6858000"/>
              <a:gd name="connsiteX1" fmla="*/ 5984217 w 5984217"/>
              <a:gd name="connsiteY1" fmla="*/ 0 h 6858000"/>
              <a:gd name="connsiteX2" fmla="*/ 5984217 w 5984217"/>
              <a:gd name="connsiteY2" fmla="*/ 1268413 h 6858000"/>
              <a:gd name="connsiteX3" fmla="*/ 4340286 w 5984217"/>
              <a:gd name="connsiteY3" fmla="*/ 1268413 h 6858000"/>
              <a:gd name="connsiteX4" fmla="*/ 4340286 w 5984217"/>
              <a:gd name="connsiteY4" fmla="*/ 6100763 h 6858000"/>
              <a:gd name="connsiteX5" fmla="*/ 5984217 w 5984217"/>
              <a:gd name="connsiteY5" fmla="*/ 6100763 h 6858000"/>
              <a:gd name="connsiteX6" fmla="*/ 5984217 w 5984217"/>
              <a:gd name="connsiteY6" fmla="*/ 6858000 h 6858000"/>
              <a:gd name="connsiteX7" fmla="*/ 0 w 59842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4217" h="6858000">
                <a:moveTo>
                  <a:pt x="0" y="0"/>
                </a:moveTo>
                <a:lnTo>
                  <a:pt x="5984217" y="0"/>
                </a:lnTo>
                <a:lnTo>
                  <a:pt x="5984217" y="1268413"/>
                </a:lnTo>
                <a:lnTo>
                  <a:pt x="4340286" y="1268413"/>
                </a:lnTo>
                <a:lnTo>
                  <a:pt x="4340286" y="6100763"/>
                </a:lnTo>
                <a:lnTo>
                  <a:pt x="5984217" y="6100763"/>
                </a:lnTo>
                <a:lnTo>
                  <a:pt x="598421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991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, Tabelle, Bild, Film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029B-B587-A045-A47C-39E0EAEF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0A6E2-9AD2-4448-AEF5-1DCE5AF1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BE5D8C-ADCD-3E58-0C08-64A63D437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B526FE0-D2F4-DFFA-4A11-337514AAF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360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67669B-1318-5C45-BC70-C23561FB7927}"/>
              </a:ext>
            </a:extLst>
          </p:cNvPr>
          <p:cNvSpPr/>
          <p:nvPr userDrawn="1"/>
        </p:nvSpPr>
        <p:spPr>
          <a:xfrm>
            <a:off x="0" y="2262188"/>
            <a:ext cx="12192000" cy="3268662"/>
          </a:xfrm>
          <a:prstGeom prst="rect">
            <a:avLst/>
          </a:prstGeom>
          <a:solidFill>
            <a:schemeClr val="tx1">
              <a:lumMod val="25000"/>
              <a:lumOff val="7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75AA3DFB-71EF-584E-9552-75CC410E227A}"/>
              </a:ext>
            </a:extLst>
          </p:cNvPr>
          <p:cNvSpPr/>
          <p:nvPr userDrawn="1"/>
        </p:nvSpPr>
        <p:spPr>
          <a:xfrm>
            <a:off x="4021138" y="3748088"/>
            <a:ext cx="636587" cy="636587"/>
          </a:xfrm>
          <a:prstGeom prst="rect">
            <a:avLst/>
          </a:prstGeom>
          <a:solidFill>
            <a:srgbClr val="A6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F40C8305-1261-9749-A85D-79A5E9D2CE8E}"/>
              </a:ext>
            </a:extLst>
          </p:cNvPr>
          <p:cNvSpPr/>
          <p:nvPr userDrawn="1"/>
        </p:nvSpPr>
        <p:spPr>
          <a:xfrm>
            <a:off x="4021138" y="4552950"/>
            <a:ext cx="636587" cy="636588"/>
          </a:xfrm>
          <a:prstGeom prst="rect">
            <a:avLst/>
          </a:prstGeom>
          <a:solidFill>
            <a:srgbClr val="A6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/>
          </a:p>
        </p:txBody>
      </p:sp>
      <p:pic>
        <p:nvPicPr>
          <p:cNvPr id="10" name="Grafik 9" descr="Hörer">
            <a:extLst>
              <a:ext uri="{FF2B5EF4-FFF2-40B4-BE49-F238E27FC236}">
                <a16:creationId xmlns:a16="http://schemas.microsoft.com/office/drawing/2014/main" id="{6DA267FB-932C-2F40-9658-3ACF3CFF9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63" y="4575175"/>
            <a:ext cx="569912" cy="568325"/>
          </a:xfrm>
          <a:prstGeom prst="rect">
            <a:avLst/>
          </a:prstGeom>
        </p:spPr>
      </p:pic>
      <p:pic>
        <p:nvPicPr>
          <p:cNvPr id="11" name="Grafik 10" descr="E-Mail">
            <a:extLst>
              <a:ext uri="{FF2B5EF4-FFF2-40B4-BE49-F238E27FC236}">
                <a16:creationId xmlns:a16="http://schemas.microsoft.com/office/drawing/2014/main" id="{505954DE-2B3F-DF40-8318-F4A92EEC5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8" y="3775075"/>
            <a:ext cx="573087" cy="573088"/>
          </a:xfrm>
          <a:prstGeom prst="rect">
            <a:avLst/>
          </a:prstGeom>
        </p:spPr>
      </p:pic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EB8559A8-902F-B94F-889F-D5F6E9832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763" y="1844824"/>
            <a:ext cx="2449512" cy="316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04909A-9A5B-8A44-9814-1381CAE75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5646" y="3872086"/>
            <a:ext cx="316865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09B05CB-8021-7643-ABD3-3BE21FF01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320" y="4669688"/>
            <a:ext cx="316865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FAA870BF-EEEE-214E-8ABA-A86D2DD72C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8600" y="256324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71D767D-96CE-F347-A18E-6587227E94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8600" y="297762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7F06C3C-39BF-A94B-A710-2281FC47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540969" cy="7667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DC8F0E-D419-00BF-37FF-64A443DE06F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6C60DD-88DA-860E-2AF7-5E8366AC0B6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19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67669B-1318-5C45-BC70-C23561FB7927}"/>
              </a:ext>
            </a:extLst>
          </p:cNvPr>
          <p:cNvSpPr/>
          <p:nvPr userDrawn="1"/>
        </p:nvSpPr>
        <p:spPr>
          <a:xfrm>
            <a:off x="0" y="2262188"/>
            <a:ext cx="12192000" cy="3268662"/>
          </a:xfrm>
          <a:prstGeom prst="rect">
            <a:avLst/>
          </a:prstGeom>
          <a:solidFill>
            <a:schemeClr val="tx1">
              <a:lumMod val="25000"/>
              <a:lumOff val="7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75AA3DFB-71EF-584E-9552-75CC410E227A}"/>
              </a:ext>
            </a:extLst>
          </p:cNvPr>
          <p:cNvSpPr/>
          <p:nvPr userDrawn="1"/>
        </p:nvSpPr>
        <p:spPr>
          <a:xfrm>
            <a:off x="4021138" y="3748088"/>
            <a:ext cx="636587" cy="636587"/>
          </a:xfrm>
          <a:prstGeom prst="rect">
            <a:avLst/>
          </a:prstGeom>
          <a:solidFill>
            <a:srgbClr val="A6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F40C8305-1261-9749-A85D-79A5E9D2CE8E}"/>
              </a:ext>
            </a:extLst>
          </p:cNvPr>
          <p:cNvSpPr/>
          <p:nvPr userDrawn="1"/>
        </p:nvSpPr>
        <p:spPr>
          <a:xfrm>
            <a:off x="4021138" y="4552950"/>
            <a:ext cx="636587" cy="636588"/>
          </a:xfrm>
          <a:prstGeom prst="rect">
            <a:avLst/>
          </a:prstGeom>
          <a:solidFill>
            <a:srgbClr val="A6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/>
          </a:p>
        </p:txBody>
      </p:sp>
      <p:pic>
        <p:nvPicPr>
          <p:cNvPr id="10" name="Grafik 9" descr="Hörer">
            <a:extLst>
              <a:ext uri="{FF2B5EF4-FFF2-40B4-BE49-F238E27FC236}">
                <a16:creationId xmlns:a16="http://schemas.microsoft.com/office/drawing/2014/main" id="{6DA267FB-932C-2F40-9658-3ACF3CFF9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63" y="4575175"/>
            <a:ext cx="569912" cy="568325"/>
          </a:xfrm>
          <a:prstGeom prst="rect">
            <a:avLst/>
          </a:prstGeom>
        </p:spPr>
      </p:pic>
      <p:pic>
        <p:nvPicPr>
          <p:cNvPr id="11" name="Grafik 10" descr="E-Mail">
            <a:extLst>
              <a:ext uri="{FF2B5EF4-FFF2-40B4-BE49-F238E27FC236}">
                <a16:creationId xmlns:a16="http://schemas.microsoft.com/office/drawing/2014/main" id="{505954DE-2B3F-DF40-8318-F4A92EEC5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8" y="3775075"/>
            <a:ext cx="573087" cy="573088"/>
          </a:xfrm>
          <a:prstGeom prst="rect">
            <a:avLst/>
          </a:prstGeom>
        </p:spPr>
      </p:pic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EB8559A8-902F-B94F-889F-D5F6E9832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763" y="1844824"/>
            <a:ext cx="2449512" cy="316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04909A-9A5B-8A44-9814-1381CAE75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5646" y="3872086"/>
            <a:ext cx="316865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09B05CB-8021-7643-ABD3-3BE21FF01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320" y="4669688"/>
            <a:ext cx="316865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FAA870BF-EEEE-214E-8ABA-A86D2DD72C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8600" y="256324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71D767D-96CE-F347-A18E-6587227E94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8600" y="297762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44A1B32-85C8-DF45-A645-260FABAE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604031" cy="766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213F4C66-33A8-4B48-9261-07EEA56E3D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948F813-53DC-93E7-D235-15DD0B50C692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BE5BB8-11F1-E137-ADBE-416542E0505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8034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6">
            <a:extLst>
              <a:ext uri="{FF2B5EF4-FFF2-40B4-BE49-F238E27FC236}">
                <a16:creationId xmlns:a16="http://schemas.microsoft.com/office/drawing/2014/main" id="{E94885A1-9A45-F543-8DB1-C9C68DB7F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261" y="3909350"/>
            <a:ext cx="5725476" cy="11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" altLang="de-DE" sz="3200" b="0" dirty="0">
                <a:solidFill>
                  <a:schemeClr val="accent2"/>
                </a:solidFill>
              </a:rPr>
              <a:t>VENTURE THE IMPOSSIBLE</a:t>
            </a:r>
            <a:br>
              <a:rPr lang="en" altLang="de-DE" sz="3200" b="0" dirty="0">
                <a:solidFill>
                  <a:schemeClr val="accent2"/>
                </a:solidFill>
              </a:rPr>
            </a:br>
            <a:r>
              <a:rPr lang="en" altLang="de-DE" sz="3200" b="0" dirty="0">
                <a:solidFill>
                  <a:schemeClr val="accent2"/>
                </a:solidFill>
              </a:rPr>
              <a:t>TO ATTAIN THE BEST...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" altLang="de-DE" sz="1200" dirty="0">
                <a:solidFill>
                  <a:schemeClr val="accent2"/>
                </a:solidFill>
                <a:highlight>
                  <a:srgbClr val="D9D9D9"/>
                </a:highlight>
              </a:rPr>
              <a:t>PROF. CLAUDE DORNIER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CA6B94-1E6F-4466-B0C5-05CD27622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189" y="1865835"/>
            <a:ext cx="6245621" cy="149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B9DC1374-0681-444F-BD0A-6EC203BEB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992" y="5984910"/>
            <a:ext cx="4824536" cy="3244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14288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e-DE" dirty="0"/>
              <a:t>Vor- und Nachname des Vortragenden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D77E7068-C6FB-2045-ADE8-23865E0969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106709"/>
            <a:ext cx="12191999" cy="45106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5AA73539-3E1A-0D4F-A89B-752FD8AF9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992" y="6371000"/>
            <a:ext cx="4824536" cy="3244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14288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e-DE" dirty="0"/>
              <a:t>TT. Monat JJJJ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DA9269-246F-431E-A542-B735D82BE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926" y="291432"/>
            <a:ext cx="2544397" cy="60733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E3A6BA5-47B6-1A46-A71D-16F189C1DE90}"/>
              </a:ext>
            </a:extLst>
          </p:cNvPr>
          <p:cNvSpPr/>
          <p:nvPr userDrawn="1"/>
        </p:nvSpPr>
        <p:spPr>
          <a:xfrm>
            <a:off x="0" y="5617379"/>
            <a:ext cx="12191999" cy="1339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1000">
                <a:schemeClr val="accent2"/>
              </a:gs>
              <a:gs pos="99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A6378-3A68-914D-9983-1F45D3EA6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2944813"/>
            <a:ext cx="5545137" cy="1797668"/>
          </a:xfrm>
        </p:spPr>
        <p:txBody>
          <a:bodyPr>
            <a:normAutofit/>
          </a:bodyPr>
          <a:lstStyle>
            <a:lvl1pPr marL="14288" indent="0">
              <a:buNone/>
              <a:defRPr sz="2400">
                <a:solidFill>
                  <a:schemeClr val="bg1"/>
                </a:solidFill>
                <a:highlight>
                  <a:srgbClr val="A6005C"/>
                </a:highlight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83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elle, Bild, Film etc.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029B-B587-A045-A47C-39E0EAEF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8"/>
            <a:ext cx="8509438" cy="73449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0A6E2-9AD2-4448-AEF5-1DCE5AF1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723869"/>
            <a:ext cx="11068738" cy="43705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837544-D188-C74D-A6EC-0CB3439D5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42D939-2A9C-EAB0-8CDE-48E55B0CA5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E01FCC-3479-4D60-A73F-410146023B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91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268413"/>
            <a:ext cx="4876801" cy="4824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8D1A7F-1938-F146-95C1-C8EE614C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6E36A52-8EF1-7845-9250-28779C475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1268413"/>
            <a:ext cx="5884541" cy="48248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buSzPct val="100000"/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644DBB-6CBF-5794-E99F-E77097D1E6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A91B2-ADC8-5AE8-3473-59FD1E2781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05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783830"/>
            <a:ext cx="4897438" cy="43094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6E36A52-8EF1-7845-9250-28779C475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1783830"/>
            <a:ext cx="5884541" cy="430946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buSzPct val="100000"/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90E5808-E925-F14D-BA04-2226E2DCE1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9D9FBB-9931-3147-8CDB-B9EE8DBD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09438" cy="766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7701E49-77FD-0EAE-3C38-DC72DE1DCDC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F6F1FC-97C9-5F80-7D43-C927843F363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49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268413"/>
            <a:ext cx="4897438" cy="216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AC3BD136-9D34-534C-B08B-CAC5F3A871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3700" y="3932709"/>
            <a:ext cx="4897438" cy="216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080073-94AC-AE42-A991-2168F7B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DD25D0D-608C-9D40-9EB4-3456E38907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2" y="1268412"/>
            <a:ext cx="5956546" cy="482488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21ED22-459A-4BBE-54F3-6FB96D4CEAC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0C1D10-8FCC-33C1-3BDB-BEE9E2C3127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43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747941"/>
            <a:ext cx="4897438" cy="19364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AC3BD136-9D34-534C-B08B-CAC5F3A871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3700" y="4156801"/>
            <a:ext cx="4897438" cy="19364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DD25D0D-608C-9D40-9EB4-3456E38907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2" y="1768839"/>
            <a:ext cx="5956546" cy="432445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F0C26CC-79BB-874E-BD0B-2665F304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61990" cy="766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4C9905C-BB85-D84E-8668-F386D5415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6E686A-3956-6A20-B1C4-0571E6DD4F0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E612F8E-3EE7-3900-A68A-7B05B71F115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31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2B7302D-C420-474C-BAFF-9D11C2BECDC9}"/>
              </a:ext>
            </a:extLst>
          </p:cNvPr>
          <p:cNvCxnSpPr/>
          <p:nvPr/>
        </p:nvCxnSpPr>
        <p:spPr>
          <a:xfrm>
            <a:off x="571500" y="1765300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7DF6E6C6-C103-9741-8BCE-3AC142EAA4A6}"/>
              </a:ext>
            </a:extLst>
          </p:cNvPr>
          <p:cNvCxnSpPr>
            <a:cxnSpLocks/>
          </p:cNvCxnSpPr>
          <p:nvPr/>
        </p:nvCxnSpPr>
        <p:spPr>
          <a:xfrm>
            <a:off x="6427788" y="1765300"/>
            <a:ext cx="521335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268025"/>
            <a:ext cx="5212800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5" y="1267637"/>
            <a:ext cx="5212800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9819C5-9062-F745-8FB8-8B0A3FC0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E83463F-2B97-2740-9048-94D482183F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1896856"/>
            <a:ext cx="5212800" cy="419644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53D27AF-A664-5E40-8B15-31FED872C6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7788" y="1896856"/>
            <a:ext cx="5213350" cy="419644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F280BE-81BC-3C1F-077A-D9E5348DB54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CCC731-8D73-DC70-AF83-4F7D9786C0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13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mit Überschrift u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822658"/>
            <a:ext cx="5212800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5" y="1822270"/>
            <a:ext cx="5233118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E83463F-2B97-2740-9048-94D482183F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2371984"/>
            <a:ext cx="5212800" cy="372131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53D27AF-A664-5E40-8B15-31FED872C6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7788" y="2371984"/>
            <a:ext cx="5233118" cy="372131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4971300-7374-1248-BA4C-74ADD769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93521" cy="766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78A816C6-D47C-A849-9114-C4FA7BA14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9DE9A7E-60F2-FE4E-A918-E49CFD0BD0DB}"/>
              </a:ext>
            </a:extLst>
          </p:cNvPr>
          <p:cNvCxnSpPr>
            <a:cxnSpLocks/>
          </p:cNvCxnSpPr>
          <p:nvPr userDrawn="1"/>
        </p:nvCxnSpPr>
        <p:spPr>
          <a:xfrm>
            <a:off x="550865" y="2320598"/>
            <a:ext cx="5233118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D8B204-28C8-EA4F-A3F7-5B92BB8A4A7F}"/>
              </a:ext>
            </a:extLst>
          </p:cNvPr>
          <p:cNvCxnSpPr>
            <a:cxnSpLocks/>
          </p:cNvCxnSpPr>
          <p:nvPr userDrawn="1"/>
        </p:nvCxnSpPr>
        <p:spPr>
          <a:xfrm>
            <a:off x="550863" y="2319933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15824960-2EAA-014D-88B5-0265AB24D172}"/>
              </a:ext>
            </a:extLst>
          </p:cNvPr>
          <p:cNvCxnSpPr/>
          <p:nvPr userDrawn="1"/>
        </p:nvCxnSpPr>
        <p:spPr>
          <a:xfrm>
            <a:off x="6407153" y="2316068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411D03-D57C-917A-1054-FE91482D4AC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/>
              <a:t>Präsentation Business Unit Power and Heat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BE7ED-6E36-5F44-AD11-02DD217BE38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5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C681700C-E800-1C45-BB7C-8E0643E8E582}"/>
              </a:ext>
            </a:extLst>
          </p:cNvPr>
          <p:cNvSpPr/>
          <p:nvPr userDrawn="1"/>
        </p:nvSpPr>
        <p:spPr>
          <a:xfrm>
            <a:off x="4763" y="6327775"/>
            <a:ext cx="12192000" cy="53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E088D8E4-6228-6E42-9811-7D00E0B646CB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093621" y="6559709"/>
            <a:ext cx="206375" cy="23813"/>
          </a:xfrm>
          <a:prstGeom prst="rect">
            <a:avLst/>
          </a:prstGeom>
          <a:solidFill>
            <a:srgbClr val="D2007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200">
              <a:solidFill>
                <a:srgbClr val="FFFF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7CE3A6-6105-4440-AE09-864B3C6240B8}"/>
              </a:ext>
            </a:extLst>
          </p:cNvPr>
          <p:cNvSpPr/>
          <p:nvPr userDrawn="1"/>
        </p:nvSpPr>
        <p:spPr>
          <a:xfrm>
            <a:off x="0" y="0"/>
            <a:ext cx="12192000" cy="103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B0BEDE-DC61-E54F-A7CA-C872B6E5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85198" cy="76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Edit master title 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0BC443-EEC3-C84D-9757-0352D1411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285875"/>
            <a:ext cx="11042715" cy="480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8C60D-8971-E84F-B8C3-97EB28229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356" y="6399212"/>
            <a:ext cx="49910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C35040-22C3-664F-9283-255FA990337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BC4A053-6409-3B43-A805-311EF186418E}"/>
              </a:ext>
            </a:extLst>
          </p:cNvPr>
          <p:cNvSpPr/>
          <p:nvPr userDrawn="1"/>
        </p:nvSpPr>
        <p:spPr>
          <a:xfrm>
            <a:off x="381000" y="134938"/>
            <a:ext cx="46038" cy="766762"/>
          </a:xfrm>
          <a:prstGeom prst="rect">
            <a:avLst/>
          </a:prstGeom>
          <a:solidFill>
            <a:srgbClr val="D2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uppieren 16">
            <a:extLst>
              <a:ext uri="{FF2B5EF4-FFF2-40B4-BE49-F238E27FC236}">
                <a16:creationId xmlns:a16="http://schemas.microsoft.com/office/drawing/2014/main" id="{6C34D37A-6270-D042-AAC1-235F7900C92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554923" y="-446088"/>
            <a:ext cx="15313026" cy="7750176"/>
            <a:chOff x="-1908000" y="-459635"/>
            <a:chExt cx="11483565" cy="7749636"/>
          </a:xfrm>
        </p:grpSpPr>
        <p:grpSp>
          <p:nvGrpSpPr>
            <p:cNvPr id="11" name="Gruppieren 17">
              <a:extLst>
                <a:ext uri="{FF2B5EF4-FFF2-40B4-BE49-F238E27FC236}">
                  <a16:creationId xmlns:a16="http://schemas.microsoft.com/office/drawing/2014/main" id="{7D8537F5-31EC-E84D-B89F-6521D6571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32972" y="5720825"/>
              <a:ext cx="325008" cy="358794"/>
              <a:chOff x="-432972" y="5720825"/>
              <a:chExt cx="325008" cy="358794"/>
            </a:xfrm>
          </p:grpSpPr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0D8E6974-5932-8A47-9630-C45757F276B0}"/>
                  </a:ext>
                </a:extLst>
              </p:cNvPr>
              <p:cNvCxnSpPr/>
              <p:nvPr/>
            </p:nvCxnSpPr>
            <p:spPr>
              <a:xfrm>
                <a:off x="-431780" y="6080410"/>
                <a:ext cx="323816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42">
                <a:extLst>
                  <a:ext uri="{FF2B5EF4-FFF2-40B4-BE49-F238E27FC236}">
                    <a16:creationId xmlns:a16="http://schemas.microsoft.com/office/drawing/2014/main" id="{0AC1826D-8185-1844-900E-782D245F7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2970" y="5720072"/>
                <a:ext cx="325007" cy="325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7,45</a:t>
                </a:r>
              </a:p>
            </p:txBody>
          </p:sp>
        </p:grpSp>
        <p:grpSp>
          <p:nvGrpSpPr>
            <p:cNvPr id="12" name="Gruppieren 18">
              <a:extLst>
                <a:ext uri="{FF2B5EF4-FFF2-40B4-BE49-F238E27FC236}">
                  <a16:creationId xmlns:a16="http://schemas.microsoft.com/office/drawing/2014/main" id="{ACEF160F-6461-6546-8893-BD1BEF513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14" y="6896170"/>
              <a:ext cx="8319211" cy="393831"/>
              <a:chOff x="413714" y="6896170"/>
              <a:chExt cx="8319211" cy="393831"/>
            </a:xfrm>
          </p:grpSpPr>
          <p:sp>
            <p:nvSpPr>
              <p:cNvPr id="31" name="Regieanweisung // Fußzeile">
                <a:extLst>
                  <a:ext uri="{FF2B5EF4-FFF2-40B4-BE49-F238E27FC236}">
                    <a16:creationId xmlns:a16="http://schemas.microsoft.com/office/drawing/2014/main" id="{10DCC281-7780-F54A-95D2-B6E8285F7906}"/>
                  </a:ext>
                </a:extLst>
              </p:cNvPr>
              <p:cNvSpPr txBox="1"/>
              <p:nvPr/>
            </p:nvSpPr>
            <p:spPr>
              <a:xfrm rot="10800000" flipH="1" flipV="1">
                <a:off x="3824139" y="6896170"/>
                <a:ext cx="2186948" cy="32382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Customize footer field via menu: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 </a:t>
                </a:r>
                <a:r>
                  <a:rPr lang="de-DE" sz="9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de-DE" sz="9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 and Footer</a:t>
                </a:r>
              </a:p>
            </p:txBody>
          </p: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8E8474D8-7442-E142-AD16-67E357B18BAD}"/>
                  </a:ext>
                </a:extLst>
              </p:cNvPr>
              <p:cNvCxnSpPr/>
              <p:nvPr/>
            </p:nvCxnSpPr>
            <p:spPr>
              <a:xfrm>
                <a:off x="413714" y="6958236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99E5D67C-D520-7D40-B403-4898B6D1D07E}"/>
                  </a:ext>
                </a:extLst>
              </p:cNvPr>
              <p:cNvCxnSpPr/>
              <p:nvPr/>
            </p:nvCxnSpPr>
            <p:spPr>
              <a:xfrm>
                <a:off x="8732925" y="6966173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ieren 19">
              <a:extLst>
                <a:ext uri="{FF2B5EF4-FFF2-40B4-BE49-F238E27FC236}">
                  <a16:creationId xmlns:a16="http://schemas.microsoft.com/office/drawing/2014/main" id="{8AC1805B-F2A8-4645-9EEF-1A28F958C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0557" y="1268325"/>
              <a:ext cx="325008" cy="4811293"/>
              <a:chOff x="9250557" y="1268325"/>
              <a:chExt cx="325008" cy="4811293"/>
            </a:xfrm>
          </p:grpSpPr>
          <p:sp>
            <p:nvSpPr>
              <p:cNvPr id="27" name="Textfeld 33">
                <a:extLst>
                  <a:ext uri="{FF2B5EF4-FFF2-40B4-BE49-F238E27FC236}">
                    <a16:creationId xmlns:a16="http://schemas.microsoft.com/office/drawing/2014/main" id="{32B8358A-2430-934F-9B41-DFA39887D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0558" y="1305543"/>
                <a:ext cx="325007" cy="32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6,03</a:t>
                </a:r>
              </a:p>
            </p:txBody>
          </p: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995A97BE-AC31-DB46-9D3D-9CE94463E7A7}"/>
                  </a:ext>
                </a:extLst>
              </p:cNvPr>
              <p:cNvCxnSpPr/>
              <p:nvPr/>
            </p:nvCxnSpPr>
            <p:spPr>
              <a:xfrm>
                <a:off x="9250558" y="1269033"/>
                <a:ext cx="325007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D9A747F2-686A-7C46-A60E-3F241F3C558A}"/>
                  </a:ext>
                </a:extLst>
              </p:cNvPr>
              <p:cNvCxnSpPr/>
              <p:nvPr/>
            </p:nvCxnSpPr>
            <p:spPr>
              <a:xfrm>
                <a:off x="9250558" y="6080411"/>
                <a:ext cx="325007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36">
                <a:extLst>
                  <a:ext uri="{FF2B5EF4-FFF2-40B4-BE49-F238E27FC236}">
                    <a16:creationId xmlns:a16="http://schemas.microsoft.com/office/drawing/2014/main" id="{526E7EF6-AC41-CC42-B938-9A670280B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0558" y="5721661"/>
                <a:ext cx="325007" cy="32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7,45</a:t>
                </a:r>
              </a:p>
            </p:txBody>
          </p:sp>
        </p:grpSp>
        <p:grpSp>
          <p:nvGrpSpPr>
            <p:cNvPr id="14" name="Gruppieren 20">
              <a:extLst>
                <a:ext uri="{FF2B5EF4-FFF2-40B4-BE49-F238E27FC236}">
                  <a16:creationId xmlns:a16="http://schemas.microsoft.com/office/drawing/2014/main" id="{C04A3FC3-B83E-EE45-B903-F76DD6280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14" y="-459635"/>
              <a:ext cx="8310881" cy="350814"/>
              <a:chOff x="413714" y="-459635"/>
              <a:chExt cx="8310881" cy="350814"/>
            </a:xfrm>
          </p:grpSpPr>
          <p:sp>
            <p:nvSpPr>
              <p:cNvPr id="22" name="Regieanweisung // Fußzeile">
                <a:extLst>
                  <a:ext uri="{FF2B5EF4-FFF2-40B4-BE49-F238E27FC236}">
                    <a16:creationId xmlns:a16="http://schemas.microsoft.com/office/drawing/2014/main" id="{B78EDFE5-E873-EE47-97D0-C183B67D7C02}"/>
                  </a:ext>
                </a:extLst>
              </p:cNvPr>
              <p:cNvSpPr txBox="1"/>
              <p:nvPr/>
            </p:nvSpPr>
            <p:spPr>
              <a:xfrm rot="10800000" flipH="1" flipV="1">
                <a:off x="454429" y="-388202"/>
                <a:ext cx="721443" cy="18572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b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15,40</a:t>
                </a:r>
              </a:p>
            </p:txBody>
          </p: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EE92C6FB-E1D3-A14B-8337-1C71E8F92578}"/>
                  </a:ext>
                </a:extLst>
              </p:cNvPr>
              <p:cNvCxnSpPr/>
              <p:nvPr/>
            </p:nvCxnSpPr>
            <p:spPr>
              <a:xfrm>
                <a:off x="413714" y="-459635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C1D0DD45-B29D-504C-90BB-992360EE4D33}"/>
                  </a:ext>
                </a:extLst>
              </p:cNvPr>
              <p:cNvCxnSpPr/>
              <p:nvPr/>
            </p:nvCxnSpPr>
            <p:spPr>
              <a:xfrm>
                <a:off x="8724595" y="-432649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feld 31">
                <a:extLst>
                  <a:ext uri="{FF2B5EF4-FFF2-40B4-BE49-F238E27FC236}">
                    <a16:creationId xmlns:a16="http://schemas.microsoft.com/office/drawing/2014/main" id="{AE71F273-4510-8441-91F2-D8447E1E7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0759" y="-408838"/>
                <a:ext cx="1050021" cy="206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defRPr/>
                </a:pPr>
                <a:endParaRPr lang="de-DE" altLang="de-DE" sz="9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eaLnBrk="1" hangingPunct="1">
                  <a:defRPr/>
                </a:pPr>
                <a:r>
                  <a:rPr lang="de-DE" alt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15,40</a:t>
                </a:r>
              </a:p>
            </p:txBody>
          </p:sp>
          <p:sp>
            <p:nvSpPr>
              <p:cNvPr id="26" name="Regieanweisung // Hilfslinien">
                <a:extLst>
                  <a:ext uri="{FF2B5EF4-FFF2-40B4-BE49-F238E27FC236}">
                    <a16:creationId xmlns:a16="http://schemas.microsoft.com/office/drawing/2014/main" id="{B606B408-2B95-7844-BCD4-E8E022374EAF}"/>
                  </a:ext>
                </a:extLst>
              </p:cNvPr>
              <p:cNvSpPr txBox="1"/>
              <p:nvPr/>
            </p:nvSpPr>
            <p:spPr>
              <a:xfrm rot="10800000" flipH="1" flipV="1">
                <a:off x="2592091" y="-432649"/>
                <a:ext cx="3958412" cy="32382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b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Display guidance lines via Menu: </a:t>
                </a:r>
                <a:b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 b="1">
                    <a:solidFill>
                      <a:schemeClr val="tx2"/>
                    </a:solidFill>
                    <a:cs typeface="Arial" panose="020B0604020202020204" pitchFamily="34" charset="0"/>
                  </a:rPr>
                  <a:t>View </a:t>
                </a: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// </a:t>
                </a:r>
                <a:r>
                  <a:rPr lang="de-DE" sz="900" b="1">
                    <a:solidFill>
                      <a:schemeClr val="tx2"/>
                    </a:solidFill>
                    <a:cs typeface="Arial" panose="020B0604020202020204" pitchFamily="34" charset="0"/>
                  </a:rPr>
                  <a:t>Guidance lines </a:t>
                </a: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// Set checkmark at </a:t>
                </a:r>
                <a:r>
                  <a:rPr lang="de-DE" sz="900" b="1">
                    <a:solidFill>
                      <a:schemeClr val="tx2"/>
                    </a:solidFill>
                    <a:cs typeface="Arial" panose="020B0604020202020204" pitchFamily="34" charset="0"/>
                  </a:rPr>
                  <a:t>Guidance lines</a:t>
                </a:r>
              </a:p>
            </p:txBody>
          </p:sp>
        </p:grpSp>
        <p:grpSp>
          <p:nvGrpSpPr>
            <p:cNvPr id="15" name="Gruppieren 21">
              <a:extLst>
                <a:ext uri="{FF2B5EF4-FFF2-40B4-BE49-F238E27FC236}">
                  <a16:creationId xmlns:a16="http://schemas.microsoft.com/office/drawing/2014/main" id="{727B4A27-262C-5F4F-BFC5-84BACBE34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08000" y="657080"/>
              <a:ext cx="1800036" cy="3694256"/>
              <a:chOff x="-1908000" y="657080"/>
              <a:chExt cx="1800036" cy="3694256"/>
            </a:xfrm>
          </p:grpSpPr>
          <p:sp>
            <p:nvSpPr>
              <p:cNvPr id="16" name="Regieanweisung // Listenebenen">
                <a:extLst>
                  <a:ext uri="{FF2B5EF4-FFF2-40B4-BE49-F238E27FC236}">
                    <a16:creationId xmlns:a16="http://schemas.microsoft.com/office/drawing/2014/main" id="{88C8FB28-59B8-154B-A099-499DDB0A9308}"/>
                  </a:ext>
                </a:extLst>
              </p:cNvPr>
              <p:cNvSpPr txBox="1"/>
              <p:nvPr/>
            </p:nvSpPr>
            <p:spPr>
              <a:xfrm rot="10800000" flipH="1" flipV="1">
                <a:off x="-1368703" y="3326289"/>
                <a:ext cx="1260739" cy="7190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900"/>
                  </a:spcBef>
                  <a:spcAft>
                    <a:spcPts val="0"/>
                  </a:spcAft>
                  <a:defRPr/>
                </a:pP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Changing the text level</a:t>
                </a:r>
                <a:b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in the menu via: </a:t>
                </a:r>
                <a:b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endParaRPr lang="de-DE" sz="900" b="1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Listenebenen verringern">
                <a:extLst>
                  <a:ext uri="{FF2B5EF4-FFF2-40B4-BE49-F238E27FC236}">
                    <a16:creationId xmlns:a16="http://schemas.microsoft.com/office/drawing/2014/main" id="{43A5260F-E8B4-6045-9747-51432FCFBF98}"/>
                  </a:ext>
                </a:extLst>
              </p:cNvPr>
              <p:cNvSpPr txBox="1"/>
              <p:nvPr/>
            </p:nvSpPr>
            <p:spPr>
              <a:xfrm rot="10800000" flipH="1" flipV="1">
                <a:off x="-1322274" y="4099349"/>
                <a:ext cx="647632" cy="25239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>
                    <a:solidFill>
                      <a:schemeClr val="tx2"/>
                    </a:solidFill>
                    <a:cs typeface="Arial" panose="020B0604020202020204" pitchFamily="34" charset="0"/>
                  </a:rPr>
                  <a:t>Reduce list level</a:t>
                </a:r>
              </a:p>
            </p:txBody>
          </p:sp>
          <p:sp>
            <p:nvSpPr>
              <p:cNvPr id="18" name="Listenebenen erhöhen">
                <a:extLst>
                  <a:ext uri="{FF2B5EF4-FFF2-40B4-BE49-F238E27FC236}">
                    <a16:creationId xmlns:a16="http://schemas.microsoft.com/office/drawing/2014/main" id="{79336589-362C-9F4C-A729-8062D0BC6EE4}"/>
                  </a:ext>
                </a:extLst>
              </p:cNvPr>
              <p:cNvSpPr txBox="1"/>
              <p:nvPr/>
            </p:nvSpPr>
            <p:spPr>
              <a:xfrm rot="10800000" flipH="1" flipV="1">
                <a:off x="-1322274" y="3775521"/>
                <a:ext cx="647632" cy="25239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>
                    <a:solidFill>
                      <a:schemeClr val="tx2"/>
                    </a:solidFill>
                    <a:cs typeface="Arial" panose="020B0604020202020204" pitchFamily="34" charset="0"/>
                  </a:rPr>
                  <a:t>Increase list level</a:t>
                </a:r>
              </a:p>
            </p:txBody>
          </p:sp>
          <p:sp>
            <p:nvSpPr>
              <p:cNvPr id="19" name="Regieanweisung // Allgemein">
                <a:extLst>
                  <a:ext uri="{FF2B5EF4-FFF2-40B4-BE49-F238E27FC236}">
                    <a16:creationId xmlns:a16="http://schemas.microsoft.com/office/drawing/2014/main" id="{E7F055E6-FFBA-A145-B747-0752B63C38E2}"/>
                  </a:ext>
                </a:extLst>
              </p:cNvPr>
              <p:cNvSpPr txBox="1"/>
              <p:nvPr/>
            </p:nvSpPr>
            <p:spPr>
              <a:xfrm rot="10800000" flipH="1" flipV="1">
                <a:off x="-1908000" y="656300"/>
                <a:ext cx="1800036" cy="10794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Changing the slide layout </a:t>
                </a:r>
                <a:b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in the menu via:</a:t>
                </a: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20" name="Bild Listenebenen erhöhen">
                <a:extLst>
                  <a:ext uri="{FF2B5EF4-FFF2-40B4-BE49-F238E27FC236}">
                    <a16:creationId xmlns:a16="http://schemas.microsoft.com/office/drawing/2014/main" id="{1CA17BD3-6CE4-BD47-90CC-EB42ADCEC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3" y="3792629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Bild Listenebenen verringern">
                <a:extLst>
                  <a:ext uri="{FF2B5EF4-FFF2-40B4-BE49-F238E27FC236}">
                    <a16:creationId xmlns:a16="http://schemas.microsoft.com/office/drawing/2014/main" id="{96EA5A8C-214A-2B4A-891E-DBFFA17CC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4" y="4116625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6" name="Regieanweisung // Fußzeile">
            <a:extLst>
              <a:ext uri="{FF2B5EF4-FFF2-40B4-BE49-F238E27FC236}">
                <a16:creationId xmlns:a16="http://schemas.microsoft.com/office/drawing/2014/main" id="{E78C4F3D-65B3-9243-852C-FDB1E431E890}"/>
              </a:ext>
            </a:extLst>
          </p:cNvPr>
          <p:cNvSpPr txBox="1"/>
          <p:nvPr userDrawn="1"/>
        </p:nvSpPr>
        <p:spPr bwMode="auto">
          <a:xfrm rot="10800000" flipH="1" flipV="1">
            <a:off x="608965" y="7049294"/>
            <a:ext cx="962025" cy="185738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b"/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15,40</a:t>
            </a:r>
          </a:p>
        </p:txBody>
      </p:sp>
      <p:sp>
        <p:nvSpPr>
          <p:cNvPr id="37" name="Textfeld 31">
            <a:extLst>
              <a:ext uri="{FF2B5EF4-FFF2-40B4-BE49-F238E27FC236}">
                <a16:creationId xmlns:a16="http://schemas.microsoft.com/office/drawing/2014/main" id="{9B15F325-513D-8B47-B23E-450595E2CB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55238" y="6992938"/>
            <a:ext cx="1400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de-DE" altLang="de-DE" sz="9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  <a:cs typeface="Arial" panose="020B0604020202020204" pitchFamily="34" charset="0"/>
              </a:rPr>
              <a:t>15,40</a:t>
            </a:r>
          </a:p>
        </p:txBody>
      </p:sp>
      <p:pic>
        <p:nvPicPr>
          <p:cNvPr id="38" name="Grafik 4" descr="Ein Bild, das Screenshot, drinnen enthält.&#10;&#10;Automatisch generierte Beschreibung">
            <a:extLst>
              <a:ext uri="{FF2B5EF4-FFF2-40B4-BE49-F238E27FC236}">
                <a16:creationId xmlns:a16="http://schemas.microsoft.com/office/drawing/2014/main" id="{D55C135F-4AA6-864E-87AB-B14B3EE1B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59100" y="1076325"/>
            <a:ext cx="28146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3863633-9672-4636-A625-A275BD90F40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9853" y="291980"/>
            <a:ext cx="2153330" cy="51398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CA0929-90E8-7AE4-2166-9892FF539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020" y="6399212"/>
            <a:ext cx="1025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Presentation Power and Heat Business Unit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7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8" r:id="rId3"/>
    <p:sldLayoutId id="2147483659" r:id="rId4"/>
    <p:sldLayoutId id="2147483669" r:id="rId5"/>
    <p:sldLayoutId id="2147483662" r:id="rId6"/>
    <p:sldLayoutId id="2147483670" r:id="rId7"/>
    <p:sldLayoutId id="2147483660" r:id="rId8"/>
    <p:sldLayoutId id="2147483671" r:id="rId9"/>
    <p:sldLayoutId id="2147483672" r:id="rId10"/>
    <p:sldLayoutId id="2147483661" r:id="rId11"/>
    <p:sldLayoutId id="2147483663" r:id="rId12"/>
    <p:sldLayoutId id="2147483673" r:id="rId13"/>
    <p:sldLayoutId id="2147483677" r:id="rId14"/>
    <p:sldLayoutId id="2147483666" r:id="rId15"/>
    <p:sldLayoutId id="2147483674" r:id="rId16"/>
    <p:sldLayoutId id="2147483667" r:id="rId17"/>
    <p:sldLayoutId id="2147483676" r:id="rId18"/>
    <p:sldLayoutId id="2147483678" r:id="rId19"/>
    <p:sldLayoutId id="2147483649" r:id="rId20"/>
    <p:sldLayoutId id="2147483675" r:id="rId21"/>
    <p:sldLayoutId id="2147483657" r:id="rId22"/>
    <p:sldLayoutId id="2147483658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7188" indent="-3429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A6005C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2861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SzPct val="70000"/>
        <a:buFont typeface="Courier New" panose="02070309020205020404" pitchFamily="49" charset="0"/>
        <a:buChar char="o"/>
        <a:tabLst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8525" indent="-1825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Symbol" pitchFamily="2" charset="2"/>
        <a:buChar char="-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5700" indent="-21431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Wingdings" pitchFamily="2" charset="2"/>
        <a:buChar char="ü"/>
        <a:tabLst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39850" indent="-1841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Wingdings" pitchFamily="2" charset="2"/>
        <a:buChar char="Ø"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orient="horz" pos="3843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isham.ramahi@dornier-group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Raed.romhi@dornier-group.com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mailto:andre.zarse@dornier-group.com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C59103D3-792B-422D-5968-6C10007ECC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63F25B-1720-F672-3844-4610004D8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The experts for energy</a:t>
            </a:r>
          </a:p>
        </p:txBody>
      </p:sp>
    </p:spTree>
    <p:extLst>
      <p:ext uri="{BB962C8B-B14F-4D97-AF65-F5344CB8AC3E}">
        <p14:creationId xmlns:p14="http://schemas.microsoft.com/office/powerpoint/2010/main" val="274767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B6A8C5-6FF4-B33A-DDE1-D475CB0D55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721" y="1222770"/>
            <a:ext cx="4236747" cy="4855373"/>
          </a:xfrm>
          <a:custGeom>
            <a:avLst/>
            <a:gdLst>
              <a:gd name="connsiteX0" fmla="*/ 0 w 5984217"/>
              <a:gd name="connsiteY0" fmla="*/ 0 h 6858000"/>
              <a:gd name="connsiteX1" fmla="*/ 5984217 w 5984217"/>
              <a:gd name="connsiteY1" fmla="*/ 0 h 6858000"/>
              <a:gd name="connsiteX2" fmla="*/ 5984217 w 5984217"/>
              <a:gd name="connsiteY2" fmla="*/ 1268413 h 6858000"/>
              <a:gd name="connsiteX3" fmla="*/ 4340286 w 5984217"/>
              <a:gd name="connsiteY3" fmla="*/ 1268413 h 6858000"/>
              <a:gd name="connsiteX4" fmla="*/ 4340286 w 5984217"/>
              <a:gd name="connsiteY4" fmla="*/ 6100763 h 6858000"/>
              <a:gd name="connsiteX5" fmla="*/ 5984217 w 5984217"/>
              <a:gd name="connsiteY5" fmla="*/ 6100763 h 6858000"/>
              <a:gd name="connsiteX6" fmla="*/ 5984217 w 5984217"/>
              <a:gd name="connsiteY6" fmla="*/ 6858000 h 6858000"/>
              <a:gd name="connsiteX7" fmla="*/ 0 w 59842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4217" h="6858000">
                <a:moveTo>
                  <a:pt x="0" y="0"/>
                </a:moveTo>
                <a:lnTo>
                  <a:pt x="5984217" y="0"/>
                </a:lnTo>
                <a:lnTo>
                  <a:pt x="5984217" y="1268413"/>
                </a:lnTo>
                <a:lnTo>
                  <a:pt x="4340286" y="1268413"/>
                </a:lnTo>
                <a:lnTo>
                  <a:pt x="4340286" y="6100763"/>
                </a:lnTo>
                <a:lnTo>
                  <a:pt x="5984217" y="6100763"/>
                </a:lnTo>
                <a:lnTo>
                  <a:pt x="59842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16FC24-2687-8F18-3368-D0930B6A9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Presentation Power and Heat Business Unit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04EF22-0A7B-D19F-F844-73EBE2FC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Over 60 years of experience from projects in the energy sector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05500E-E7EF-960B-3BCD-C198621F30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10</a:t>
            </a:fld>
            <a:endParaRPr lang="de-DE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671B370-9CB0-FBDE-B762-06CEA0240DE3}"/>
              </a:ext>
            </a:extLst>
          </p:cNvPr>
          <p:cNvSpPr txBox="1">
            <a:spLocks/>
          </p:cNvSpPr>
          <p:nvPr/>
        </p:nvSpPr>
        <p:spPr>
          <a:xfrm>
            <a:off x="3823821" y="1672933"/>
            <a:ext cx="6001497" cy="3128963"/>
          </a:xfrm>
          <a:prstGeom prst="rect">
            <a:avLst/>
          </a:prstGeom>
        </p:spPr>
        <p:txBody>
          <a:bodyPr/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7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bg1"/>
                </a:solidFill>
                <a:highlight>
                  <a:srgbClr val="A6005C"/>
                </a:highlight>
              </a:rPr>
              <a:t>Everything from a single source</a:t>
            </a:r>
            <a:br>
              <a:rPr lang="de-DE" sz="1600" dirty="0"/>
            </a:br>
            <a:r>
              <a:rPr lang="de-DE" sz="1600" dirty="0"/>
              <a:t>From the project idea to dismantling - </a:t>
            </a:r>
            <a:r>
              <a:rPr lang="de-DE" sz="1600" dirty="0" err="1"/>
              <a:t>you</a:t>
            </a:r>
            <a:r>
              <a:rPr lang="de-DE" sz="1600" dirty="0"/>
              <a:t> will </a:t>
            </a:r>
            <a:r>
              <a:rPr lang="de-DE" sz="1600" dirty="0" err="1"/>
              <a:t>receive</a:t>
            </a:r>
            <a:r>
              <a:rPr lang="de-DE" sz="1600" dirty="0"/>
              <a:t> project services with great planning depth over the entire life cycle.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de-DE" sz="1600" dirty="0"/>
            </a:br>
            <a:endParaRPr lang="de-DE" sz="16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bg1"/>
                </a:solidFill>
                <a:highlight>
                  <a:srgbClr val="A6005C"/>
                </a:highlight>
              </a:rPr>
              <a:t>Through the eyes of an operator</a:t>
            </a:r>
            <a:br>
              <a:rPr lang="de-DE" sz="1600" dirty="0"/>
            </a:br>
            <a:r>
              <a:rPr lang="de-DE" sz="1600" dirty="0"/>
              <a:t>Planning and management with an understanding of your concerns as a plant operator.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de-DE" sz="1600" dirty="0"/>
            </a:br>
            <a:br>
              <a:rPr lang="de-DE" sz="1600" dirty="0"/>
            </a:br>
            <a:r>
              <a:rPr lang="de-DE" sz="1600" b="1" dirty="0">
                <a:solidFill>
                  <a:schemeClr val="bg1"/>
                </a:solidFill>
                <a:highlight>
                  <a:srgbClr val="A6005C"/>
                </a:highlight>
              </a:rPr>
              <a:t>Independent and neutral</a:t>
            </a:r>
            <a:br>
              <a:rPr lang="de-DE" sz="1600" dirty="0"/>
            </a:br>
            <a:r>
              <a:rPr lang="de-DE" sz="1600" dirty="0"/>
              <a:t>No ties to suppliers or operators, the optimal result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6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Person, Himmel, Menschliches Gesicht, Kleidung enthält.&#10;&#10;Automatisch generierte Beschreibung">
            <a:extLst>
              <a:ext uri="{FF2B5EF4-FFF2-40B4-BE49-F238E27FC236}">
                <a16:creationId xmlns:a16="http://schemas.microsoft.com/office/drawing/2014/main" id="{48F33624-EBBA-8CE5-1E87-C8DC83373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348" r="11348"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A2491-3026-5E67-A5BB-ADEC35F96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hisham.ramahi@dornier-group.com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966CA2-4844-A51A-96D7-A8B8BBCFB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5646" y="4453750"/>
            <a:ext cx="3168650" cy="835062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00966565135876 00962796510519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81AC61-E27C-11DF-8A36-9AAFB1C1D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Hisham Ramahi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B74602D-1DCB-19A5-E78E-0C6B666D8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 Relationship Manager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5BD737D-18F2-9249-36AB-78AC83A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698783-3DC6-1A82-A879-76368C634E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Dornier Group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D946D0-69BA-10B5-F4D9-A3799C8F53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56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A2491-3026-5E67-A5BB-ADEC35F96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Raed.romhi@dornier-group.com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966CA2-4844-A51A-96D7-A8B8BBCFB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5646" y="4453750"/>
            <a:ext cx="3974734" cy="835062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+962 (0)77 9999 007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+971 (0)56 2299 007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81AC61-E27C-11DF-8A36-9AAFB1C1D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Raed Romhi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B74602D-1DCB-19A5-E78E-0C6B666D8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Head of MENA region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5BD737D-18F2-9249-36AB-78AC83A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698783-3DC6-1A82-A879-76368C634E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Dornier Group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D946D0-69BA-10B5-F4D9-A3799C8F53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12</a:t>
            </a:fld>
            <a:endParaRPr lang="de-DE"/>
          </a:p>
        </p:txBody>
      </p:sp>
      <p:pic>
        <p:nvPicPr>
          <p:cNvPr id="15" name="Bildplatzhalter 14" descr="Ein Bild, das Person, Himmel, Kleidung, Menschliches Gesicht enthält.&#10;&#10;Automatisch generierte Beschreibung">
            <a:extLst>
              <a:ext uri="{FF2B5EF4-FFF2-40B4-BE49-F238E27FC236}">
                <a16:creationId xmlns:a16="http://schemas.microsoft.com/office/drawing/2014/main" id="{DF634C20-707A-7C32-DF74-7F81918315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258" r="2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503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A2491-3026-5E67-A5BB-ADEC35F96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andre.zarse@dornier-group.com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966CA2-4844-A51A-96D7-A8B8BBCFB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5646" y="4453750"/>
            <a:ext cx="3974734" cy="835062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+49 172 3517649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81AC61-E27C-11DF-8A36-9AAFB1C1D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André Zarse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B74602D-1DCB-19A5-E78E-0C6B666D8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Division Manager of Electrical- I&amp;C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5BD737D-18F2-9249-36AB-78AC83A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698783-3DC6-1A82-A879-76368C634E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Dornier Group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D946D0-69BA-10B5-F4D9-A3799C8F53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13</a:t>
            </a:fld>
            <a:endParaRPr lang="de-DE"/>
          </a:p>
        </p:txBody>
      </p:sp>
      <p:pic>
        <p:nvPicPr>
          <p:cNvPr id="14" name="Bildplatzhalter 13" descr="Ein Bild, das Person, Menschliches Gesicht, Krawatte, Kleidung enthält.&#10;&#10;Automatisch generierte Beschreibung">
            <a:extLst>
              <a:ext uri="{FF2B5EF4-FFF2-40B4-BE49-F238E27FC236}">
                <a16:creationId xmlns:a16="http://schemas.microsoft.com/office/drawing/2014/main" id="{C8A97F45-9FAD-1227-CD84-5ED8ACF1C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907" r="25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61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50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DA1833F-2217-460B-5707-54D26549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Business Unit Power and Heat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80BEAE-BCAB-BB87-7B45-BC4D422617E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Power and Heat Business Unit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9B07CD-88F3-9325-FAE0-6C741ACF0F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31BFE0-7F36-4FD5-5B72-315F1B526769}"/>
              </a:ext>
            </a:extLst>
          </p:cNvPr>
          <p:cNvSpPr/>
          <p:nvPr/>
        </p:nvSpPr>
        <p:spPr>
          <a:xfrm>
            <a:off x="577660" y="2630805"/>
            <a:ext cx="2862226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1,800 employees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8C2DAA4-5311-D2BF-9DE6-CC6BB0F82119}"/>
              </a:ext>
            </a:extLst>
          </p:cNvPr>
          <p:cNvSpPr/>
          <p:nvPr/>
        </p:nvSpPr>
        <p:spPr>
          <a:xfrm>
            <a:off x="606578" y="2062464"/>
            <a:ext cx="1896770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860 </a:t>
            </a:r>
            <a:r>
              <a:rPr lang="de-DE" sz="2200" b="1" dirty="0" err="1">
                <a:solidFill>
                  <a:schemeClr val="bg1"/>
                </a:solidFill>
                <a:highlight>
                  <a:srgbClr val="A6005C"/>
                </a:highlight>
              </a:rPr>
              <a:t>projects</a:t>
            </a:r>
            <a:endParaRPr lang="de-DE" sz="2200" b="1">
              <a:solidFill>
                <a:schemeClr val="bg1"/>
              </a:solidFill>
              <a:highlight>
                <a:srgbClr val="A6005C"/>
              </a:highlight>
              <a:cs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E5784EC-7889-445F-9634-49CA9188F53D}"/>
              </a:ext>
            </a:extLst>
          </p:cNvPr>
          <p:cNvSpPr/>
          <p:nvPr/>
        </p:nvSpPr>
        <p:spPr>
          <a:xfrm>
            <a:off x="606576" y="1454104"/>
            <a:ext cx="2551293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EUR 50.7 million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1EE7FF4-101D-D45B-D0A3-844B4AFE7499}"/>
              </a:ext>
            </a:extLst>
          </p:cNvPr>
          <p:cNvSpPr/>
          <p:nvPr/>
        </p:nvSpPr>
        <p:spPr>
          <a:xfrm>
            <a:off x="572182" y="3318687"/>
            <a:ext cx="2783022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Our services</a:t>
            </a:r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7DF2604A-3C2F-99F9-5169-933EBD814C25}"/>
              </a:ext>
            </a:extLst>
          </p:cNvPr>
          <p:cNvSpPr/>
          <p:nvPr/>
        </p:nvSpPr>
        <p:spPr>
          <a:xfrm>
            <a:off x="3048932" y="1624753"/>
            <a:ext cx="2827502" cy="333283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in the past year 2021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">
            <a:extLst>
              <a:ext uri="{FF2B5EF4-FFF2-40B4-BE49-F238E27FC236}">
                <a16:creationId xmlns:a16="http://schemas.microsoft.com/office/drawing/2014/main" id="{13483626-6FF1-82AA-3C0F-FA8145085C63}"/>
              </a:ext>
            </a:extLst>
          </p:cNvPr>
          <p:cNvSpPr/>
          <p:nvPr/>
        </p:nvSpPr>
        <p:spPr>
          <a:xfrm>
            <a:off x="2483992" y="2263450"/>
            <a:ext cx="3607266" cy="295644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 realize on average per year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46A2EE83-2D01-0E37-2E91-58DBC3DA116F}"/>
              </a:ext>
            </a:extLst>
          </p:cNvPr>
          <p:cNvSpPr/>
          <p:nvPr/>
        </p:nvSpPr>
        <p:spPr>
          <a:xfrm>
            <a:off x="3022970" y="2912062"/>
            <a:ext cx="3607266" cy="320267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de-DE" sz="1200" dirty="0" err="1">
                <a:latin typeface="Arial"/>
                <a:cs typeface="Arial"/>
              </a:rPr>
              <a:t>are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currently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working</a:t>
            </a:r>
            <a:r>
              <a:rPr lang="de-DE" sz="1200" dirty="0">
                <a:latin typeface="Arial"/>
                <a:cs typeface="Arial"/>
              </a:rPr>
              <a:t> in </a:t>
            </a:r>
            <a:r>
              <a:rPr lang="de-DE" sz="1200" dirty="0" err="1">
                <a:latin typeface="Arial"/>
                <a:cs typeface="Arial"/>
              </a:rPr>
              <a:t>the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business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unit</a:t>
            </a:r>
            <a:r>
              <a:rPr lang="de-DE" sz="1200" dirty="0">
                <a:latin typeface="Arial"/>
                <a:cs typeface="Arial"/>
              </a:rPr>
              <a:t>, </a:t>
            </a:r>
            <a:r>
              <a:rPr lang="de-DE" sz="1200" dirty="0" err="1">
                <a:latin typeface="Arial"/>
                <a:cs typeface="Arial"/>
              </a:rPr>
              <a:t>of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which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approx</a:t>
            </a:r>
            <a:r>
              <a:rPr lang="de-DE" sz="1200" dirty="0">
                <a:latin typeface="Arial"/>
                <a:cs typeface="Arial"/>
              </a:rPr>
              <a:t>. 1,500 at </a:t>
            </a:r>
            <a:r>
              <a:rPr lang="de-DE" sz="1200" dirty="0" err="1">
                <a:latin typeface="Arial"/>
                <a:cs typeface="Arial"/>
              </a:rPr>
              <a:t>Encotec</a:t>
            </a:r>
            <a:r>
              <a:rPr lang="de-DE" sz="1200" dirty="0">
                <a:latin typeface="Arial"/>
                <a:cs typeface="Arial"/>
              </a:rPr>
              <a:t> in India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8" name="Rounded Rectangle">
            <a:extLst>
              <a:ext uri="{FF2B5EF4-FFF2-40B4-BE49-F238E27FC236}">
                <a16:creationId xmlns:a16="http://schemas.microsoft.com/office/drawing/2014/main" id="{B7C40378-AA6E-529E-3A0B-75F862B92507}"/>
              </a:ext>
            </a:extLst>
          </p:cNvPr>
          <p:cNvSpPr/>
          <p:nvPr/>
        </p:nvSpPr>
        <p:spPr>
          <a:xfrm>
            <a:off x="2503348" y="4151438"/>
            <a:ext cx="2506921" cy="280877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de-DE" sz="1200" dirty="0" err="1">
                <a:latin typeface="Arial"/>
                <a:cs typeface="Arial"/>
              </a:rPr>
              <a:t>contain</a:t>
            </a:r>
            <a:r>
              <a:rPr lang="de-DE" sz="1200">
                <a:latin typeface="Arial"/>
                <a:cs typeface="Arial"/>
              </a:rPr>
              <a:t> among others: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Plant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control technology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Operation support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platzhalter 9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75AFDF78-DB75-9D2B-8670-AB17112DC0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69" b="6869"/>
          <a:stretch/>
        </p:blipFill>
        <p:spPr>
          <a:xfrm>
            <a:off x="6743700" y="1268413"/>
            <a:ext cx="4876801" cy="4824883"/>
          </a:xfr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7FF33F8-3C73-4935-212A-EA74C678A197}"/>
              </a:ext>
            </a:extLst>
          </p:cNvPr>
          <p:cNvSpPr/>
          <p:nvPr/>
        </p:nvSpPr>
        <p:spPr>
          <a:xfrm>
            <a:off x="541020" y="4888005"/>
            <a:ext cx="2515164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Milestones</a:t>
            </a:r>
          </a:p>
        </p:txBody>
      </p:sp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A918079D-68DF-F7E1-84C0-A5418F7AEAF7}"/>
              </a:ext>
            </a:extLst>
          </p:cNvPr>
          <p:cNvSpPr/>
          <p:nvPr/>
        </p:nvSpPr>
        <p:spPr>
          <a:xfrm>
            <a:off x="2186926" y="4985045"/>
            <a:ext cx="4464182" cy="1068934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General planning of CO2 separation at the waste incineration Delfzijl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Planning of energy centers In Potsdam, </a:t>
            </a:r>
            <a:r>
              <a:rPr lang="en-US" sz="1200" dirty="0" err="1">
                <a:latin typeface="Arial"/>
                <a:cs typeface="Arial"/>
              </a:rPr>
              <a:t>Krampnitz</a:t>
            </a:r>
            <a:r>
              <a:rPr lang="en-US" sz="1200" dirty="0">
                <a:latin typeface="Arial"/>
                <a:cs typeface="Arial"/>
              </a:rPr>
              <a:t> and Bochum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Owner’s engineering for the high voltage grid in the Gulf region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3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>
            <a:extLst>
              <a:ext uri="{FF2B5EF4-FFF2-40B4-BE49-F238E27FC236}">
                <a16:creationId xmlns:a16="http://schemas.microsoft.com/office/drawing/2014/main" id="{21BDDD0E-0634-7FB2-98F4-9D015C873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864" y="1836974"/>
            <a:ext cx="1795098" cy="171756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FEC1CDC-8FCB-64EF-A627-68D0FE7115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096" y="1866608"/>
            <a:ext cx="1806417" cy="173034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BC4011C-1DCC-68AF-DCA5-14E49083FE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" y="1850184"/>
            <a:ext cx="1808267" cy="17043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351D28-BDA8-A00F-F07E-0674CFB0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 areas at a glance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103B92-797C-B776-1388-B7EE1137C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Power and Heat Business Unit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232F415-F888-B6C5-2653-F8C485D7C85F}"/>
              </a:ext>
            </a:extLst>
          </p:cNvPr>
          <p:cNvSpPr/>
          <p:nvPr/>
        </p:nvSpPr>
        <p:spPr>
          <a:xfrm>
            <a:off x="4334789" y="3554538"/>
            <a:ext cx="1812872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I&amp;C planning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Voltage Technology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storage / hybrid systems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048422D-EB37-5A55-89AF-7CF70EC2A9AD}"/>
              </a:ext>
            </a:extLst>
          </p:cNvPr>
          <p:cNvSpPr/>
          <p:nvPr/>
        </p:nvSpPr>
        <p:spPr>
          <a:xfrm>
            <a:off x="4337585" y="1368263"/>
            <a:ext cx="1807342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&amp; CONTROL ENGINEERING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5BF4EFF-5B24-1406-33A9-A84435DDDA1E}"/>
              </a:ext>
            </a:extLst>
          </p:cNvPr>
          <p:cNvSpPr/>
          <p:nvPr/>
        </p:nvSpPr>
        <p:spPr>
          <a:xfrm>
            <a:off x="2438716" y="3554538"/>
            <a:ext cx="1818041" cy="2392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process quality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engineering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Technology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Engineering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 technology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C091D6C-2135-FBE8-E385-DC295A8A833E}"/>
              </a:ext>
            </a:extLst>
          </p:cNvPr>
          <p:cNvSpPr/>
          <p:nvPr/>
        </p:nvSpPr>
        <p:spPr>
          <a:xfrm>
            <a:off x="2437171" y="1366298"/>
            <a:ext cx="1807342" cy="50733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&amp; PROCESS ENGINEERING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70F75D-F8BA-9AC1-0149-A996C0D62C2A}"/>
              </a:ext>
            </a:extLst>
          </p:cNvPr>
          <p:cNvSpPr/>
          <p:nvPr/>
        </p:nvSpPr>
        <p:spPr>
          <a:xfrm>
            <a:off x="541020" y="3554538"/>
            <a:ext cx="1818042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planning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and cost management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design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Piping design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Engineering Management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DD019D5-6D8F-C5E5-3264-738A24990289}"/>
              </a:ext>
            </a:extLst>
          </p:cNvPr>
          <p:cNvSpPr/>
          <p:nvPr/>
        </p:nvSpPr>
        <p:spPr>
          <a:xfrm>
            <a:off x="541020" y="1358663"/>
            <a:ext cx="1807342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B3D509-69A0-AC6C-4F75-89148E183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B344EC4-4400-3EF3-3388-3936CCBBC0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7653" y="1838112"/>
            <a:ext cx="1823261" cy="171642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85D765D3-A0C1-A9D9-CB95-C94E2B875952}"/>
              </a:ext>
            </a:extLst>
          </p:cNvPr>
          <p:cNvSpPr/>
          <p:nvPr/>
        </p:nvSpPr>
        <p:spPr>
          <a:xfrm>
            <a:off x="10039912" y="3538654"/>
            <a:ext cx="1823261" cy="2392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84150" indent="-1841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and maintenance services</a:t>
            </a:r>
          </a:p>
          <a:p>
            <a:pPr marL="184150" indent="-1841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maintenance</a:t>
            </a:r>
          </a:p>
          <a:p>
            <a:pPr marL="184150" indent="-1841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monitoring</a:t>
            </a:r>
          </a:p>
          <a:p>
            <a:pPr marL="184150" indent="-1841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services</a:t>
            </a:r>
          </a:p>
          <a:p>
            <a:pPr marL="184150" indent="-1841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services</a:t>
            </a:r>
          </a:p>
          <a:p>
            <a:pPr marL="184150" indent="-1841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for operating personnel</a:t>
            </a:r>
          </a:p>
          <a:p>
            <a:pPr marL="184150" indent="-1841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F0EF49A-9935-640B-443F-424385C5CBE5}"/>
              </a:ext>
            </a:extLst>
          </p:cNvPr>
          <p:cNvSpPr/>
          <p:nvPr/>
        </p:nvSpPr>
        <p:spPr>
          <a:xfrm>
            <a:off x="10030943" y="1354226"/>
            <a:ext cx="1829971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MANAGEMENT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2CAE4D-7866-24B5-E63C-395EFE22E9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1" r="3115" b="4979"/>
          <a:stretch/>
        </p:blipFill>
        <p:spPr>
          <a:xfrm>
            <a:off x="8126821" y="1838444"/>
            <a:ext cx="1823261" cy="1758507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11CC4897-29C5-0A1F-8503-E7E601799BD6}"/>
              </a:ext>
            </a:extLst>
          </p:cNvPr>
          <p:cNvSpPr/>
          <p:nvPr/>
        </p:nvSpPr>
        <p:spPr>
          <a:xfrm>
            <a:off x="8120924" y="3554538"/>
            <a:ext cx="1834452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services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inspection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optimizations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&amp; Optimization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diagnostics / test engineering / materials engineering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4A05497-D3D8-4D40-39DC-F7041115D61D}"/>
              </a:ext>
            </a:extLst>
          </p:cNvPr>
          <p:cNvSpPr/>
          <p:nvPr/>
        </p:nvSpPr>
        <p:spPr>
          <a:xfrm>
            <a:off x="8125169" y="1368263"/>
            <a:ext cx="1830208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SUPPORT SERVICE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2C18147-A33F-85B4-3FD6-7E26EC33F4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698" y="1869596"/>
            <a:ext cx="1823262" cy="1736945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E5CEF5E8-73D6-69F6-A17D-463975D3977D}"/>
              </a:ext>
            </a:extLst>
          </p:cNvPr>
          <p:cNvSpPr/>
          <p:nvPr/>
        </p:nvSpPr>
        <p:spPr>
          <a:xfrm>
            <a:off x="6225693" y="3554538"/>
            <a:ext cx="1817199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Consulting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de-DE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de-DE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and Permit </a:t>
            </a:r>
            <a:r>
              <a:rPr lang="de-DE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de-DE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73586F3-E89E-9C5D-3303-D15FE840AE37}"/>
              </a:ext>
            </a:extLst>
          </p:cNvPr>
          <p:cNvSpPr/>
          <p:nvPr/>
        </p:nvSpPr>
        <p:spPr>
          <a:xfrm>
            <a:off x="6212685" y="1368263"/>
            <a:ext cx="1830207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98371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FCDBC43-FD7D-FC95-D344-BA5C5298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Management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EADE33-1C25-23A0-C33D-50BE094EE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447709"/>
            <a:ext cx="4897438" cy="2622269"/>
          </a:xfrm>
        </p:spPr>
        <p:txBody>
          <a:bodyPr>
            <a:normAutofit/>
          </a:bodyPr>
          <a:lstStyle/>
          <a:p>
            <a:pPr marL="14288" indent="0"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Project Management</a:t>
            </a:r>
            <a:b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</a:br>
            <a:endParaRPr lang="de-DE" altLang="de-DE" sz="1400" b="1" dirty="0">
              <a:solidFill>
                <a:schemeClr val="bg1"/>
              </a:solidFill>
              <a:highlight>
                <a:srgbClr val="A6005C"/>
              </a:highlight>
            </a:endParaRP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Project management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Permit planning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Claim &amp; Cost Management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Scheduling and control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 err="1"/>
              <a:t>Safety</a:t>
            </a:r>
            <a:r>
              <a:rPr lang="de-DE" altLang="de-DE" sz="1400" dirty="0"/>
              <a:t> management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Planning services for </a:t>
            </a:r>
            <a:r>
              <a:rPr lang="de-DE" altLang="de-DE" sz="1400" dirty="0" err="1"/>
              <a:t>dismantling</a:t>
            </a:r>
            <a:r>
              <a:rPr lang="de-DE" altLang="de-DE" sz="1400" dirty="0"/>
              <a:t>/</a:t>
            </a:r>
            <a:r>
              <a:rPr lang="de-DE" altLang="de-DE" sz="1400" dirty="0" err="1"/>
              <a:t>overhaul</a:t>
            </a:r>
            <a:r>
              <a:rPr lang="de-DE" altLang="de-DE" sz="1400" dirty="0"/>
              <a:t> of old plants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E6C9AC-8A9B-2659-E3D5-6D3FDF80D4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Presentation Power and Heat Business Unit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3D0179D-667C-FBC2-7C6F-CF7908E894A1}"/>
              </a:ext>
            </a:extLst>
          </p:cNvPr>
          <p:cNvSpPr txBox="1">
            <a:spLocks/>
          </p:cNvSpPr>
          <p:nvPr/>
        </p:nvSpPr>
        <p:spPr>
          <a:xfrm>
            <a:off x="6472772" y="4685596"/>
            <a:ext cx="4897438" cy="9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b="1" dirty="0">
                <a:solidFill>
                  <a:srgbClr val="A6005C"/>
                </a:solidFill>
              </a:rPr>
              <a:t>Your contact person: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Normen Seifert</a:t>
            </a:r>
            <a:endParaRPr lang="de-DE" sz="1200" dirty="0">
              <a:solidFill>
                <a:schemeClr val="accent3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6670F5-2DDD-6F5E-4B28-A712E8EAB7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E32512E-7957-1D15-7D30-19070C98608F}"/>
              </a:ext>
            </a:extLst>
          </p:cNvPr>
          <p:cNvSpPr txBox="1">
            <a:spLocks/>
          </p:cNvSpPr>
          <p:nvPr/>
        </p:nvSpPr>
        <p:spPr>
          <a:xfrm>
            <a:off x="6237918" y="1447709"/>
            <a:ext cx="4897438" cy="2691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Plant design</a:t>
            </a:r>
            <a:b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</a:br>
            <a:endParaRPr lang="de-DE" altLang="de-DE" sz="1400" b="1" dirty="0">
              <a:solidFill>
                <a:schemeClr val="bg1"/>
              </a:solidFill>
              <a:highlight>
                <a:srgbClr val="A6005C"/>
              </a:highlight>
            </a:endParaRP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Arrangement planning for the construction of industrial plants, </a:t>
            </a:r>
            <a:r>
              <a:rPr lang="de-DE" altLang="de-DE" sz="1400" dirty="0" err="1"/>
              <a:t>especially</a:t>
            </a:r>
            <a:r>
              <a:rPr lang="de-DE" altLang="de-DE" sz="1400" dirty="0"/>
              <a:t> power plants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Piping design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constructional project support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3D plant design (</a:t>
            </a:r>
            <a:r>
              <a:rPr lang="de-DE" altLang="de-DE" sz="1400" dirty="0" err="1"/>
              <a:t>Aveva </a:t>
            </a:r>
            <a:r>
              <a:rPr lang="de-DE" altLang="de-DE" sz="1400" dirty="0"/>
              <a:t>PDMS) 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 err="1"/>
              <a:t>Disassembly</a:t>
            </a:r>
            <a:r>
              <a:rPr lang="de-DE" altLang="de-DE" sz="1400" dirty="0"/>
              <a:t> planning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Risk </a:t>
            </a:r>
            <a:r>
              <a:rPr lang="de-DE" altLang="de-DE" sz="1400" dirty="0" err="1"/>
              <a:t>assessments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during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planning</a:t>
            </a:r>
            <a:endParaRPr lang="de-DE" sz="1400" dirty="0"/>
          </a:p>
        </p:txBody>
      </p:sp>
      <p:pic>
        <p:nvPicPr>
          <p:cNvPr id="4" name="Grafik 4" descr="Ein Bild, das Mann, Person, Hemd, tragen enthält.&#10;&#10;Beschreibung automatisch generiert.">
            <a:extLst>
              <a:ext uri="{FF2B5EF4-FFF2-40B4-BE49-F238E27FC236}">
                <a16:creationId xmlns:a16="http://schemas.microsoft.com/office/drawing/2014/main" id="{DD3AC5A4-B61B-5215-DCDE-B361AF8F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144" y="4494028"/>
            <a:ext cx="1750828" cy="17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FCDBC43-FD7D-FC95-D344-BA5C5298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Plant and process engineering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EADE33-1C25-23A0-C33D-50BE094EE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447709"/>
            <a:ext cx="4897438" cy="4513820"/>
          </a:xfrm>
        </p:spPr>
        <p:txBody>
          <a:bodyPr>
            <a:normAutofit/>
          </a:bodyPr>
          <a:lstStyle/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Calculations / Performance Monitoring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Thermodynamic calculations with </a:t>
            </a:r>
            <a:r>
              <a:rPr lang="de-DE" altLang="de-DE" sz="1400" dirty="0" err="1"/>
              <a:t>Ebsilon </a:t>
            </a:r>
            <a:r>
              <a:rPr lang="de-DE" altLang="de-DE" sz="1400" dirty="0"/>
              <a:t>and </a:t>
            </a:r>
            <a:r>
              <a:rPr lang="de-DE" altLang="de-DE" sz="1400" dirty="0" err="1"/>
              <a:t>Thermoflow</a:t>
            </a:r>
            <a:endParaRPr lang="de-DE" altLang="de-DE" sz="1400" dirty="0"/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Performance </a:t>
            </a:r>
            <a:r>
              <a:rPr lang="de-DE" altLang="de-DE" sz="1400" dirty="0" err="1"/>
              <a:t>monitoring</a:t>
            </a:r>
            <a:r>
              <a:rPr lang="de-DE" altLang="de-DE" sz="1400" dirty="0"/>
              <a:t> (online and offline)</a:t>
            </a:r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sz="1400" dirty="0"/>
          </a:p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Boiler technology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Planning &amp; consulting for </a:t>
            </a:r>
            <a:r>
              <a:rPr lang="de-DE" altLang="de-DE" sz="1400" dirty="0" err="1"/>
              <a:t>new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build</a:t>
            </a:r>
            <a:r>
              <a:rPr lang="de-DE" altLang="de-DE" sz="1400" dirty="0"/>
              <a:t> plants and conversions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Support for the use of </a:t>
            </a:r>
            <a:r>
              <a:rPr lang="de-DE" altLang="de-DE" sz="1400" dirty="0" err="1"/>
              <a:t>various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fuels</a:t>
            </a:r>
            <a:r>
              <a:rPr lang="de-DE" altLang="de-DE" sz="1400" dirty="0"/>
              <a:t> / </a:t>
            </a:r>
            <a:r>
              <a:rPr lang="de-DE" altLang="de-DE" sz="1400" dirty="0" err="1"/>
              <a:t>fuel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change</a:t>
            </a:r>
            <a:endParaRPr lang="de-DE" altLang="de-DE" sz="1400" dirty="0"/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Quality assurance of materials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Operational support &amp; operational optimization 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sz="1400" dirty="0"/>
          </a:p>
          <a:p>
            <a:pPr marL="0" lvl="3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Mechanical Engineering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Design, dimensioning and tendering of mechanical engineering components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E6C9AC-8A9B-2659-E3D5-6D3FDF80D4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Presentation Power and Heat Business Unit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3D0179D-667C-FBC2-7C6F-CF7908E894A1}"/>
              </a:ext>
            </a:extLst>
          </p:cNvPr>
          <p:cNvSpPr txBox="1">
            <a:spLocks/>
          </p:cNvSpPr>
          <p:nvPr/>
        </p:nvSpPr>
        <p:spPr>
          <a:xfrm>
            <a:off x="6472772" y="4685596"/>
            <a:ext cx="4897438" cy="9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b="1" dirty="0">
                <a:solidFill>
                  <a:srgbClr val="A6005C"/>
                </a:solidFill>
              </a:rPr>
              <a:t>Your contact person: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Christian Klett</a:t>
            </a:r>
            <a:endParaRPr lang="de-DE" sz="1200" dirty="0">
              <a:solidFill>
                <a:schemeClr val="accent3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6670F5-2DDD-6F5E-4B28-A712E8EAB7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5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E32512E-7957-1D15-7D30-19070C98608F}"/>
              </a:ext>
            </a:extLst>
          </p:cNvPr>
          <p:cNvSpPr txBox="1">
            <a:spLocks/>
          </p:cNvSpPr>
          <p:nvPr/>
        </p:nvSpPr>
        <p:spPr>
          <a:xfrm>
            <a:off x="6237918" y="1447709"/>
            <a:ext cx="4897438" cy="323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Systems and environmental engineering</a:t>
            </a:r>
            <a:endParaRPr lang="de-DE" sz="1400" b="1" dirty="0">
              <a:solidFill>
                <a:schemeClr val="bg1"/>
              </a:solidFill>
              <a:highlight>
                <a:srgbClr val="A6005C"/>
              </a:highlight>
            </a:endParaRP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Planning of processes and systems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Function planning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Hazard and risk analysis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Planning for CHP and TEH Act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Water treatment &amp; flue gas cleaning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 err="1"/>
              <a:t>Chemical storage </a:t>
            </a:r>
            <a:r>
              <a:rPr lang="de-DE" sz="1400" dirty="0"/>
              <a:t>and dosing</a:t>
            </a:r>
            <a:endParaRPr lang="de-DE" alt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sz="1400" b="1" dirty="0">
              <a:solidFill>
                <a:schemeClr val="accent2"/>
              </a:solidFill>
            </a:endParaRPr>
          </a:p>
        </p:txBody>
      </p:sp>
      <p:pic>
        <p:nvPicPr>
          <p:cNvPr id="4" name="Grafik 3" descr="Ein Bild, das Person, Mann, Schlips, Anzug enthält.&#10;&#10;Automatisch generierte Beschreibung">
            <a:extLst>
              <a:ext uri="{FF2B5EF4-FFF2-40B4-BE49-F238E27FC236}">
                <a16:creationId xmlns:a16="http://schemas.microsoft.com/office/drawing/2014/main" id="{A37EE1E9-9D48-40B2-BB1E-A2CC56DE39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423" y="4780216"/>
            <a:ext cx="1466851" cy="14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5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FCDBC43-FD7D-FC95-D344-BA5C5298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Electrical and control technology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EADE33-1C25-23A0-C33D-50BE094EE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447709"/>
            <a:ext cx="4897438" cy="3549164"/>
          </a:xfrm>
        </p:spPr>
        <p:txBody>
          <a:bodyPr>
            <a:normAutofit/>
          </a:bodyPr>
          <a:lstStyle/>
          <a:p>
            <a:pPr marL="14288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  <a:highlight>
                  <a:srgbClr val="A6005C"/>
                </a:highlight>
              </a:rPr>
              <a:t>Electrical </a:t>
            </a:r>
            <a:r>
              <a:rPr lang="en-US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and </a:t>
            </a:r>
            <a:r>
              <a:rPr lang="en-US" sz="1400" b="1" dirty="0" err="1">
                <a:solidFill>
                  <a:schemeClr val="bg1"/>
                </a:solidFill>
                <a:highlight>
                  <a:srgbClr val="A6005C"/>
                </a:highlight>
              </a:rPr>
              <a:t>I&amp;C planning</a:t>
            </a:r>
            <a:br>
              <a:rPr lang="en-US" sz="1400" b="1" dirty="0">
                <a:solidFill>
                  <a:schemeClr val="bg1"/>
                </a:solidFill>
                <a:highlight>
                  <a:srgbClr val="A6005C"/>
                </a:highlight>
              </a:rPr>
            </a:br>
            <a:endParaRPr lang="en-US" sz="1400" b="1" dirty="0">
              <a:solidFill>
                <a:schemeClr val="bg1"/>
              </a:solidFill>
              <a:highlight>
                <a:srgbClr val="A6005C"/>
              </a:highlight>
            </a:endParaRP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Studies &amp; Concepts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Planning for new builds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Upgrading and plant optimization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Power distribution systems for low and medium voltage plants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Grid connections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Communication and security technology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KRITIS assessment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SIL assessment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Centralization of operating and monitoring equipment</a:t>
            </a:r>
            <a:endParaRPr lang="de-DE" altLang="de-DE" sz="14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E6C9AC-8A9B-2659-E3D5-6D3FDF80D4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Presentation Power and Heat Business Unit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3D0179D-667C-FBC2-7C6F-CF7908E894A1}"/>
              </a:ext>
            </a:extLst>
          </p:cNvPr>
          <p:cNvSpPr txBox="1">
            <a:spLocks/>
          </p:cNvSpPr>
          <p:nvPr/>
        </p:nvSpPr>
        <p:spPr>
          <a:xfrm>
            <a:off x="6472772" y="4685596"/>
            <a:ext cx="4897438" cy="9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b="1" dirty="0">
                <a:solidFill>
                  <a:srgbClr val="A6005C"/>
                </a:solidFill>
              </a:rPr>
              <a:t>Your contact person: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André Zarse</a:t>
            </a:r>
            <a:endParaRPr lang="de-DE" sz="1200" dirty="0">
              <a:solidFill>
                <a:schemeClr val="accent3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6670F5-2DDD-6F5E-4B28-A712E8EAB7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E32512E-7957-1D15-7D30-19070C98608F}"/>
              </a:ext>
            </a:extLst>
          </p:cNvPr>
          <p:cNvSpPr txBox="1">
            <a:spLocks/>
          </p:cNvSpPr>
          <p:nvPr/>
        </p:nvSpPr>
        <p:spPr>
          <a:xfrm>
            <a:off x="6237918" y="1447709"/>
            <a:ext cx="4897438" cy="2691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High Voltage Technology</a:t>
            </a:r>
            <a:b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</a:br>
            <a:endParaRPr lang="de-DE" altLang="de-DE" sz="1400" b="1" dirty="0">
              <a:solidFill>
                <a:schemeClr val="bg1"/>
              </a:solidFill>
              <a:highlight>
                <a:srgbClr val="A6005C"/>
              </a:highlight>
            </a:endParaRP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Design of distribution and transmission networks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Planning of primary and secondary technology for distribution networks and in the substation area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latin typeface="Arial"/>
                <a:cs typeface="Arial"/>
              </a:rPr>
              <a:t>Condition assessments &amp; asset upgrades, </a:t>
            </a:r>
            <a:br>
              <a:rPr lang="de-DE" sz="1400" dirty="0">
                <a:latin typeface="Arial"/>
                <a:cs typeface="Arial"/>
              </a:rPr>
            </a:br>
            <a:r>
              <a:rPr lang="de-DE" sz="1400" dirty="0">
                <a:latin typeface="Arial"/>
                <a:cs typeface="Arial"/>
              </a:rPr>
              <a:t>due </a:t>
            </a:r>
            <a:r>
              <a:rPr lang="de-DE" sz="1400" dirty="0" err="1">
                <a:latin typeface="Arial"/>
                <a:cs typeface="Arial"/>
              </a:rPr>
              <a:t>diligence</a:t>
            </a:r>
            <a:r>
              <a:rPr lang="de-DE" sz="1400" dirty="0">
                <a:latin typeface="Arial"/>
                <a:cs typeface="Arial"/>
              </a:rPr>
              <a:t> </a:t>
            </a:r>
            <a:r>
              <a:rPr lang="de-DE" sz="1400" dirty="0" err="1">
                <a:latin typeface="Arial"/>
                <a:cs typeface="Arial"/>
              </a:rPr>
              <a:t>reports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Budget planning, technical planning, execution planning, support with approvals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Network calculations &amp; network simulation</a:t>
            </a:r>
          </a:p>
        </p:txBody>
      </p:sp>
      <p:pic>
        <p:nvPicPr>
          <p:cNvPr id="4" name="Grafik 3" descr="Ein Bild, das Person, Kleidung, Mann, Anzug enthält.&#10;&#10;Automatisch generierte Beschreibung">
            <a:extLst>
              <a:ext uri="{FF2B5EF4-FFF2-40B4-BE49-F238E27FC236}">
                <a16:creationId xmlns:a16="http://schemas.microsoft.com/office/drawing/2014/main" id="{68BE7464-EFB5-AC00-4FFD-C820B42C14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423" y="4780215"/>
            <a:ext cx="1466852" cy="14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2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3D0179D-667C-FBC2-7C6F-CF7908E894A1}"/>
              </a:ext>
            </a:extLst>
          </p:cNvPr>
          <p:cNvSpPr txBox="1">
            <a:spLocks/>
          </p:cNvSpPr>
          <p:nvPr/>
        </p:nvSpPr>
        <p:spPr>
          <a:xfrm>
            <a:off x="6472772" y="4963503"/>
            <a:ext cx="4897438" cy="9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b="1" dirty="0">
                <a:solidFill>
                  <a:srgbClr val="A6005C"/>
                </a:solidFill>
              </a:rPr>
              <a:t>Your contact person: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dirty="0"/>
              <a:t>Annette Wackerhagen</a:t>
            </a:r>
            <a:endParaRPr lang="de-DE" sz="1400" dirty="0">
              <a:solidFill>
                <a:schemeClr val="accent3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FCDBC43-FD7D-FC95-D344-BA5C5298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Environment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EADE33-1C25-23A0-C33D-50BE094EE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178765"/>
            <a:ext cx="4897438" cy="5078597"/>
          </a:xfrm>
        </p:spPr>
        <p:txBody>
          <a:bodyPr>
            <a:normAutofit lnSpcReduction="10000"/>
          </a:bodyPr>
          <a:lstStyle/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b="1" dirty="0">
                <a:solidFill>
                  <a:schemeClr val="bg1"/>
                </a:solidFill>
                <a:highlight>
                  <a:srgbClr val="A6005C"/>
                </a:highlight>
              </a:rPr>
              <a:t>Environmental Consulting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Feasibility studies / comparison of variants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Award procedures according to VOL / VOB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Preparation for </a:t>
            </a:r>
            <a:r>
              <a:rPr lang="de-DE" altLang="de-DE" sz="1400" dirty="0" err="1"/>
              <a:t>certification</a:t>
            </a:r>
            <a:r>
              <a:rPr lang="de-DE" altLang="de-DE" sz="1400" dirty="0"/>
              <a:t> acc. to </a:t>
            </a:r>
            <a:r>
              <a:rPr lang="de-DE" altLang="de-DE" sz="1400" dirty="0" err="1"/>
              <a:t>EfB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regulation</a:t>
            </a:r>
            <a:endParaRPr lang="de-DE" altLang="de-DE" sz="1400" dirty="0"/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Speaker </a:t>
            </a:r>
            <a:r>
              <a:rPr lang="de-DE" altLang="de-DE" sz="1400" dirty="0" err="1"/>
              <a:t>activities</a:t>
            </a:r>
            <a:endParaRPr lang="de-DE" alt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sz="1400" dirty="0"/>
          </a:p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b="1" dirty="0">
                <a:solidFill>
                  <a:schemeClr val="bg1"/>
                </a:solidFill>
                <a:highlight>
                  <a:srgbClr val="A6005C"/>
                </a:highlight>
              </a:rPr>
              <a:t>Environmental Planning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Conceptual </a:t>
            </a:r>
            <a:r>
              <a:rPr lang="de-DE" altLang="de-DE" sz="1400" dirty="0" err="1"/>
              <a:t>planning</a:t>
            </a:r>
            <a:r>
              <a:rPr lang="de-DE" altLang="de-DE" sz="1400" dirty="0"/>
              <a:t> 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Landscape conservation plans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Environmental impact studies, </a:t>
            </a:r>
            <a:r>
              <a:rPr lang="de-DE" altLang="de-DE" sz="1400" dirty="0" err="1"/>
              <a:t>remediation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concepts</a:t>
            </a:r>
            <a:endParaRPr lang="de-DE" altLang="de-DE" sz="1400" dirty="0"/>
          </a:p>
          <a:p>
            <a:pPr marL="0" lvl="3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b="1" dirty="0">
                <a:solidFill>
                  <a:schemeClr val="bg1"/>
                </a:solidFill>
                <a:highlight>
                  <a:srgbClr val="A6005C"/>
                </a:highlight>
              </a:rPr>
              <a:t>Environmental assessment</a:t>
            </a:r>
            <a:endParaRPr lang="de-DE" b="1" dirty="0">
              <a:solidFill>
                <a:schemeClr val="bg1"/>
              </a:solidFill>
              <a:highlight>
                <a:srgbClr val="A6005C"/>
              </a:highlight>
            </a:endParaRP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Assessment of environmental </a:t>
            </a:r>
            <a:r>
              <a:rPr lang="de-DE" sz="1400" dirty="0" err="1"/>
              <a:t>assets</a:t>
            </a:r>
            <a:r>
              <a:rPr lang="de-DE" sz="1400" dirty="0"/>
              <a:t> (UVPG), environmental impact studies, expert opinions and monitoring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Historical usage research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Orienting and detailed investigations for the risk assessment of objects of protection</a:t>
            </a:r>
          </a:p>
          <a:p>
            <a:pPr marL="469900" lvl="4" indent="-28575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Contamination and pollutant assessment</a:t>
            </a:r>
            <a:endParaRPr lang="de-DE" alt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E6C9AC-8A9B-2659-E3D5-6D3FDF80D4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Presentation Power and Heat Business Unit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6670F5-2DDD-6F5E-4B28-A712E8EAB7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E32512E-7957-1D15-7D30-19070C98608F}"/>
              </a:ext>
            </a:extLst>
          </p:cNvPr>
          <p:cNvSpPr txBox="1">
            <a:spLocks/>
          </p:cNvSpPr>
          <p:nvPr/>
        </p:nvSpPr>
        <p:spPr>
          <a:xfrm>
            <a:off x="6237917" y="1178766"/>
            <a:ext cx="5685142" cy="378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Environmental Informatics</a:t>
            </a:r>
            <a:endParaRPr lang="de-DE" sz="1400" b="1" dirty="0">
              <a:solidFill>
                <a:schemeClr val="bg1"/>
              </a:solidFill>
              <a:highlight>
                <a:srgbClr val="A6005C"/>
              </a:highlight>
            </a:endParaRPr>
          </a:p>
          <a:p>
            <a:pPr marL="469900" lvl="4" indent="-28575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Separation of </a:t>
            </a:r>
            <a:r>
              <a:rPr lang="de-DE" sz="1400" dirty="0" err="1"/>
              <a:t>wastewater</a:t>
            </a:r>
            <a:r>
              <a:rPr lang="de-DE" sz="1400" dirty="0"/>
              <a:t> </a:t>
            </a:r>
            <a:r>
              <a:rPr lang="de-DE" sz="1400" dirty="0" err="1"/>
              <a:t>charges</a:t>
            </a:r>
            <a:br>
              <a:rPr lang="de-DE" sz="1400" dirty="0"/>
            </a:br>
            <a:r>
              <a:rPr lang="de-DE" sz="1400" dirty="0"/>
              <a:t>(AQUA-Split - the software for recording and documenting property data, setting up and maintaining databases, customizing software, software maintenance)</a:t>
            </a:r>
          </a:p>
          <a:p>
            <a:pPr marL="469900" lvl="4" indent="-28575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Authority support 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 err="1"/>
              <a:t>Argu.Web</a:t>
            </a:r>
            <a:r>
              <a:rPr lang="de-DE" sz="1400" dirty="0"/>
              <a:t>® - the database system for </a:t>
            </a:r>
            <a:r>
              <a:rPr lang="de-DE" sz="1400" dirty="0" err="1"/>
              <a:t>objection</a:t>
            </a:r>
            <a:r>
              <a:rPr lang="de-DE" sz="1400" dirty="0"/>
              <a:t> </a:t>
            </a:r>
            <a:r>
              <a:rPr lang="de-DE" sz="1400" dirty="0" err="1"/>
              <a:t>management</a:t>
            </a:r>
            <a:r>
              <a:rPr lang="de-DE" sz="1400" dirty="0"/>
              <a:t>)</a:t>
            </a:r>
          </a:p>
          <a:p>
            <a:pPr marL="184150" lvl="4" indent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20000"/>
              <a:buNone/>
              <a:defRPr/>
            </a:pPr>
            <a:endParaRPr lang="de-DE" altLang="de-DE" sz="1300" b="1" dirty="0">
              <a:solidFill>
                <a:schemeClr val="bg1"/>
              </a:solidFill>
              <a:highlight>
                <a:srgbClr val="A6005C"/>
              </a:highlight>
            </a:endParaRPr>
          </a:p>
          <a:p>
            <a:pPr marL="184150" lvl="4" indent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Project and </a:t>
            </a:r>
            <a:r>
              <a:rPr lang="de-DE" altLang="de-DE" sz="1400" b="1" dirty="0" err="1">
                <a:solidFill>
                  <a:schemeClr val="bg1"/>
                </a:solidFill>
                <a:highlight>
                  <a:srgbClr val="A6005C"/>
                </a:highlight>
              </a:rPr>
              <a:t>permit</a:t>
            </a: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 management</a:t>
            </a:r>
          </a:p>
          <a:p>
            <a:pPr marL="469900" lvl="4" indent="-28575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Support in approval procedures</a:t>
            </a:r>
          </a:p>
          <a:p>
            <a:pPr marL="469900" lvl="4" indent="-28575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Project management contaminated sites / land recycling</a:t>
            </a:r>
          </a:p>
          <a:p>
            <a:pPr marL="469900" lvl="4" indent="-28575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Introduction of separate fees for rainwater drainage ("wastewater fee splitting")</a:t>
            </a:r>
            <a:endParaRPr lang="de-DE" altLang="de-DE" sz="1600" b="1" dirty="0">
              <a:solidFill>
                <a:schemeClr val="accent2"/>
              </a:solidFill>
            </a:endParaRPr>
          </a:p>
        </p:txBody>
      </p:sp>
      <p:pic>
        <p:nvPicPr>
          <p:cNvPr id="3" name="Grafik 2" descr="Ein Bild, das Person, darstellend enthält.&#10;&#10;Automatisch generierte Beschreibung">
            <a:extLst>
              <a:ext uri="{FF2B5EF4-FFF2-40B4-BE49-F238E27FC236}">
                <a16:creationId xmlns:a16="http://schemas.microsoft.com/office/drawing/2014/main" id="{04A89F82-19AC-A745-D12C-F493EF04AD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599" y="4780215"/>
            <a:ext cx="1466852" cy="146685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31652FA-D285-A947-F4B5-9BD9E0F9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067B58-9E79-E2FB-B7BA-A6AD04793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0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FCDBC43-FD7D-FC95-D344-BA5C5298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Operating service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EADE33-1C25-23A0-C33D-50BE094EE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223588"/>
            <a:ext cx="4897438" cy="4513820"/>
          </a:xfrm>
        </p:spPr>
        <p:txBody>
          <a:bodyPr>
            <a:normAutofit/>
          </a:bodyPr>
          <a:lstStyle/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Operational support services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Preparation, implementation and follow-up of inspection measures in power plants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Maintenance planning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Preparation of inspection books for all </a:t>
            </a:r>
            <a:r>
              <a:rPr lang="de-DE" altLang="de-DE" sz="1400" dirty="0" err="1"/>
              <a:t>pressurized </a:t>
            </a:r>
            <a:r>
              <a:rPr lang="de-DE" altLang="de-DE" sz="1400" dirty="0"/>
              <a:t>vessels requiring monitoring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Damage investigations; proposals for damage prevention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Technical operations management systems</a:t>
            </a:r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dirty="0"/>
          </a:p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Measurements &amp; Optimizations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Energetic acceptance and control measurements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Plant measurements &amp; investigations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Combustion analysis and optimization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Emission and immission measurements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Model calculations</a:t>
            </a:r>
            <a:endParaRPr lang="de-DE" sz="1400" dirty="0"/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E6C9AC-8A9B-2659-E3D5-6D3FDF80D4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Presentation Power and Heat Business Unit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6670F5-2DDD-6F5E-4B28-A712E8EAB7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E32512E-7957-1D15-7D30-19070C98608F}"/>
              </a:ext>
            </a:extLst>
          </p:cNvPr>
          <p:cNvSpPr txBox="1">
            <a:spLocks/>
          </p:cNvSpPr>
          <p:nvPr/>
        </p:nvSpPr>
        <p:spPr>
          <a:xfrm>
            <a:off x="6237917" y="1223588"/>
            <a:ext cx="5281730" cy="3771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Technical diagnostics / test engineering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2200" dirty="0"/>
              <a:t>Vibration measurements, modal analyses, FEM calculations, structural analyses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2200" dirty="0"/>
              <a:t>Sound measurements / calculations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2200" dirty="0"/>
              <a:t>Video endoscopy, thermography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2200" dirty="0"/>
              <a:t>Calibration laboratory (temperature and pressure)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2200" dirty="0"/>
              <a:t>He and H2 leak detection</a:t>
            </a:r>
          </a:p>
          <a:p>
            <a:pPr marL="0" lvl="3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br>
              <a:rPr lang="de-DE" altLang="de-DE" sz="2000" b="1" dirty="0">
                <a:solidFill>
                  <a:schemeClr val="accent2"/>
                </a:solidFill>
              </a:rPr>
            </a:br>
            <a:r>
              <a:rPr lang="de-DE" alt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Materials engineering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2200" dirty="0"/>
              <a:t>Destructive and non-destructive testing as part of maintenance measures on site and in the laboratory for damage investigation and service life monitoring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2200" dirty="0"/>
              <a:t>Materials engineering consulting and expert opinions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2200" dirty="0"/>
              <a:t>Quality </a:t>
            </a:r>
            <a:r>
              <a:rPr lang="de-DE" altLang="de-DE" sz="2200" dirty="0" err="1"/>
              <a:t>assurance</a:t>
            </a:r>
            <a:endParaRPr lang="de-DE" altLang="de-DE" sz="1400" b="1" dirty="0">
              <a:solidFill>
                <a:schemeClr val="accent2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3AA23EA8-E751-86B3-4E5B-DFCFE8FD4D3F}"/>
              </a:ext>
            </a:extLst>
          </p:cNvPr>
          <p:cNvSpPr txBox="1">
            <a:spLocks/>
          </p:cNvSpPr>
          <p:nvPr/>
        </p:nvSpPr>
        <p:spPr>
          <a:xfrm>
            <a:off x="6487472" y="4995314"/>
            <a:ext cx="4897438" cy="9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b="1" dirty="0">
                <a:solidFill>
                  <a:srgbClr val="A6005C"/>
                </a:solidFill>
              </a:rPr>
              <a:t>Your contact persons: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400" dirty="0"/>
              <a:t>Lutz Appelt (</a:t>
            </a:r>
            <a:r>
              <a:rPr lang="de-DE" sz="1400" dirty="0" err="1"/>
              <a:t>left</a:t>
            </a:r>
            <a:r>
              <a:rPr lang="de-DE" sz="1400" dirty="0"/>
              <a:t>)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dirty="0"/>
              <a:t>Steffen Griebe (right)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de-DE" sz="1400" dirty="0"/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de-DE" sz="1400" dirty="0"/>
          </a:p>
        </p:txBody>
      </p:sp>
      <p:pic>
        <p:nvPicPr>
          <p:cNvPr id="10" name="Grafik 9" descr="Ein Bild, das Person, Mann, Anzug, Schlips enthält.&#10;&#10;Automatisch generierte Beschreibung">
            <a:extLst>
              <a:ext uri="{FF2B5EF4-FFF2-40B4-BE49-F238E27FC236}">
                <a16:creationId xmlns:a16="http://schemas.microsoft.com/office/drawing/2014/main" id="{30A19158-BBB1-3910-1311-15EAAEDE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53" y="4648128"/>
            <a:ext cx="2767803" cy="155844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AD7D96-0671-968C-9173-55A7F565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12" y="4518212"/>
            <a:ext cx="2998534" cy="16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E30F429-473E-603A-0426-E6802773B9A6}"/>
              </a:ext>
            </a:extLst>
          </p:cNvPr>
          <p:cNvSpPr txBox="1">
            <a:spLocks/>
          </p:cNvSpPr>
          <p:nvPr/>
        </p:nvSpPr>
        <p:spPr>
          <a:xfrm>
            <a:off x="6487472" y="4988868"/>
            <a:ext cx="4897438" cy="9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b="1" dirty="0">
                <a:solidFill>
                  <a:srgbClr val="A6005C"/>
                </a:solidFill>
              </a:rPr>
              <a:t>Your contact persons: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Yvonne Groth</a:t>
            </a:r>
          </a:p>
          <a:p>
            <a:pPr marL="14288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Ralph Thilo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FCDBC43-FD7D-FC95-D344-BA5C5298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Operational management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EADE33-1C25-23A0-C33D-50BE094EE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223588"/>
            <a:ext cx="4897438" cy="4513820"/>
          </a:xfrm>
        </p:spPr>
        <p:txBody>
          <a:bodyPr>
            <a:normAutofit/>
          </a:bodyPr>
          <a:lstStyle/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Operational management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Technical management 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Commercial management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Personnel training and assessment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Occupational safety, risk assessment</a:t>
            </a:r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dirty="0"/>
          </a:p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Software development for: [www.ibs-ibis.de]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Business organization and project management 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Electronic operating documentation (operating diary, data acquisition, logistics, reporting, waste register, fault recording)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Maintenance platform: planning, organization, documentation, evaluation</a:t>
            </a:r>
          </a:p>
          <a:p>
            <a:pPr marL="469900" lvl="4" indent="-2857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alt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E6C9AC-8A9B-2659-E3D5-6D3FDF80D4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Presentation Power and Heat Business Unit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6670F5-2DDD-6F5E-4B28-A712E8EAB7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E32512E-7957-1D15-7D30-19070C98608F}"/>
              </a:ext>
            </a:extLst>
          </p:cNvPr>
          <p:cNvSpPr txBox="1">
            <a:spLocks/>
          </p:cNvSpPr>
          <p:nvPr/>
        </p:nvSpPr>
        <p:spPr>
          <a:xfrm>
            <a:off x="6237917" y="1223588"/>
            <a:ext cx="5281730" cy="3650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0"/>
              </a:spcBef>
              <a:buClr>
                <a:schemeClr val="tx1"/>
              </a:buClr>
              <a:buSzPct val="120000"/>
              <a:buNone/>
              <a:defRPr/>
            </a:pPr>
            <a:r>
              <a:rPr lang="de-DE" alt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Maintenance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Maintenance management (planning, coordination, monitoring)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 err="1">
                <a:latin typeface="Arial"/>
                <a:cs typeface="Arial"/>
              </a:rPr>
              <a:t>Carrying</a:t>
            </a:r>
            <a:r>
              <a:rPr lang="de-DE" altLang="de-DE" sz="1400" dirty="0">
                <a:latin typeface="Arial"/>
                <a:cs typeface="Arial"/>
              </a:rPr>
              <a:t> out (</a:t>
            </a:r>
            <a:r>
              <a:rPr lang="de-DE" altLang="de-DE" sz="1400" dirty="0" err="1">
                <a:latin typeface="Arial"/>
                <a:cs typeface="Arial"/>
              </a:rPr>
              <a:t>mechanical</a:t>
            </a:r>
            <a:r>
              <a:rPr lang="de-DE" altLang="de-DE" sz="1400" dirty="0">
                <a:latin typeface="Arial"/>
                <a:cs typeface="Arial"/>
              </a:rPr>
              <a:t>, </a:t>
            </a:r>
            <a:r>
              <a:rPr lang="de-DE" altLang="de-DE" sz="1400" dirty="0" err="1">
                <a:latin typeface="Arial"/>
                <a:cs typeface="Arial"/>
              </a:rPr>
              <a:t>electrical</a:t>
            </a:r>
            <a:r>
              <a:rPr lang="de-DE" altLang="de-DE" sz="1400" dirty="0">
                <a:latin typeface="Arial"/>
                <a:cs typeface="Arial"/>
              </a:rPr>
              <a:t> &amp; I&amp;C)</a:t>
            </a:r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de-DE" sz="1400" dirty="0"/>
              <a:t>Planning &amp; project management of maintenance and rebuild projects in biomass/ and RDF power plants</a:t>
            </a:r>
            <a:endParaRPr lang="de-DE" altLang="de-DE" sz="1400" dirty="0"/>
          </a:p>
          <a:p>
            <a:pPr marL="469900" lvl="4" indent="-2857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altLang="de-DE" sz="1400" dirty="0"/>
              <a:t>Coordination and supervision of maintenance projects (technical, occupational </a:t>
            </a:r>
            <a:r>
              <a:rPr lang="de-DE" altLang="de-DE" sz="1400" dirty="0" err="1"/>
              <a:t>safety</a:t>
            </a:r>
            <a:r>
              <a:rPr lang="de-DE" altLang="de-DE" sz="1400" dirty="0"/>
              <a:t>)</a:t>
            </a:r>
          </a:p>
        </p:txBody>
      </p:sp>
      <p:pic>
        <p:nvPicPr>
          <p:cNvPr id="3" name="Grafik 2" descr="Ein Bild, das Person, Mann, Brille, tragen enthält.&#10;&#10;Automatisch generierte Beschreibung">
            <a:extLst>
              <a:ext uri="{FF2B5EF4-FFF2-40B4-BE49-F238E27FC236}">
                <a16:creationId xmlns:a16="http://schemas.microsoft.com/office/drawing/2014/main" id="{F11F48E0-A635-FDD3-1F29-A5F5E2530B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4" y="4780216"/>
            <a:ext cx="1466851" cy="14668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05354F6-8812-9C19-113A-D62261E73B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513" y="4571563"/>
            <a:ext cx="1675504" cy="16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54364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 der Dornier Group GmbH">
  <a:themeElements>
    <a:clrScheme name="Dornier Group Colors">
      <a:dk1>
        <a:srgbClr val="22282E"/>
      </a:dk1>
      <a:lt1>
        <a:srgbClr val="FFFFFF"/>
      </a:lt1>
      <a:dk2>
        <a:srgbClr val="64696D"/>
      </a:dk2>
      <a:lt2>
        <a:srgbClr val="E9EAEA"/>
      </a:lt2>
      <a:accent1>
        <a:srgbClr val="D20078"/>
      </a:accent1>
      <a:accent2>
        <a:srgbClr val="A6005C"/>
      </a:accent2>
      <a:accent3>
        <a:srgbClr val="660036"/>
      </a:accent3>
      <a:accent4>
        <a:srgbClr val="797F82"/>
      </a:accent4>
      <a:accent5>
        <a:srgbClr val="2A82C1"/>
      </a:accent5>
      <a:accent6>
        <a:srgbClr val="82981B"/>
      </a:accent6>
      <a:hlink>
        <a:srgbClr val="69A7D3"/>
      </a:hlink>
      <a:folHlink>
        <a:srgbClr val="A6005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E2FA9C1-8182-AB48-A8B5-2CDAB83E0542}" vid="{F5DB3FCA-C283-5647-B68B-A7C1EC39910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FCE2F41AD4114380633AF70F1CAF94" ma:contentTypeVersion="16" ma:contentTypeDescription="Ein neues Dokument erstellen." ma:contentTypeScope="" ma:versionID="176cfc556f4ca0e51ee053b6757cabbe">
  <xsd:schema xmlns:xsd="http://www.w3.org/2001/XMLSchema" xmlns:xs="http://www.w3.org/2001/XMLSchema" xmlns:p="http://schemas.microsoft.com/office/2006/metadata/properties" xmlns:ns2="7c554eac-64cd-425e-8c60-c6bc5a268adc" xmlns:ns3="427bfa21-d8cf-4f75-a979-6145382b42d3" targetNamespace="http://schemas.microsoft.com/office/2006/metadata/properties" ma:root="true" ma:fieldsID="0ac5ab707d41339f025102ba8c22b09d" ns2:_="" ns3:_="">
    <xsd:import namespace="7c554eac-64cd-425e-8c60-c6bc5a268adc"/>
    <xsd:import namespace="427bfa21-d8cf-4f75-a979-6145382b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54eac-64cd-425e-8c60-c6bc5a268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eee4156a-bd21-4c7b-a1f8-42ed130007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bfa21-d8cf-4f75-a979-6145382b4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a2b394c-66cb-4f46-9dc5-a88f51ea6296}" ma:internalName="TaxCatchAll" ma:showField="CatchAllData" ma:web="427bfa21-d8cf-4f75-a979-6145382b42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bfa21-d8cf-4f75-a979-6145382b42d3" xsi:nil="true"/>
    <lcf76f155ced4ddcb4097134ff3c332f xmlns="7c554eac-64cd-425e-8c60-c6bc5a268a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A28FEA-A0E3-4427-93B5-6345E0884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A03D27-373D-4150-88D6-2CEE06DF5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54eac-64cd-425e-8c60-c6bc5a268adc"/>
    <ds:schemaRef ds:uri="427bfa21-d8cf-4f75-a979-6145382b4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BE73DE-5019-41CF-A12D-663C06545652}">
  <ds:schemaRefs>
    <ds:schemaRef ds:uri="7c554eac-64cd-425e-8c60-c6bc5a268adc"/>
    <ds:schemaRef ds:uri="http://schemas.microsoft.com/office/2006/documentManagement/types"/>
    <ds:schemaRef ds:uri="427bfa21-d8cf-4f75-a979-6145382b42d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 der Dornier Group GmbH</Template>
  <TotalTime>0</TotalTime>
  <Words>1115</Words>
  <Application>Microsoft Office PowerPoint</Application>
  <PresentationFormat>Breitbild</PresentationFormat>
  <Paragraphs>237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Wingdings</vt:lpstr>
      <vt:lpstr>Folienmaster der Dornier Group GmbH</vt:lpstr>
      <vt:lpstr>PowerPoint-Präsentation</vt:lpstr>
      <vt:lpstr>Business Unit Power and Heat</vt:lpstr>
      <vt:lpstr>Our service areas at a glance</vt:lpstr>
      <vt:lpstr>Project Management</vt:lpstr>
      <vt:lpstr>Plant and process engineering</vt:lpstr>
      <vt:lpstr>Electrical and control technology</vt:lpstr>
      <vt:lpstr>Environment</vt:lpstr>
      <vt:lpstr>Operating service</vt:lpstr>
      <vt:lpstr>Operational management</vt:lpstr>
      <vt:lpstr>Over 60 years of experience from projects in the energy sector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Rückmann</dc:creator>
  <cp:keywords>, docId:5EAA6713BDA8A09E2B58230D400785B7</cp:keywords>
  <cp:lastModifiedBy>Schröder, Svenja | DORNIER</cp:lastModifiedBy>
  <cp:revision>83</cp:revision>
  <dcterms:created xsi:type="dcterms:W3CDTF">2022-05-31T14:17:38Z</dcterms:created>
  <dcterms:modified xsi:type="dcterms:W3CDTF">2023-05-26T14:46:06Z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0x010100C2FCE2F41AD4114380633AF70F1CAF94</vt:lpwstr>
  </property>
  <property fmtid="{D5CDD505-2E9C-101B-9397-08002B2CF9AE}" pid="3" name="MediaServiceImageTags">
    <vt:lpwstr/>
  </property>
</Properties>
</file>