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479" r:id="rId6"/>
    <p:sldId id="2480" r:id="rId7"/>
    <p:sldId id="2497" r:id="rId8"/>
    <p:sldId id="2498" r:id="rId9"/>
    <p:sldId id="2482" r:id="rId10"/>
    <p:sldId id="1449" r:id="rId11"/>
    <p:sldId id="261" r:id="rId12"/>
    <p:sldId id="2489" r:id="rId13"/>
    <p:sldId id="2490" r:id="rId14"/>
    <p:sldId id="26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F8A62DC-A7CF-2D44-A3ED-BE8B09481246}">
          <p14:sldIdLst>
            <p14:sldId id="258"/>
            <p14:sldId id="2479"/>
            <p14:sldId id="2480"/>
            <p14:sldId id="2497"/>
            <p14:sldId id="2498"/>
            <p14:sldId id="2482"/>
            <p14:sldId id="1449"/>
            <p14:sldId id="261"/>
            <p14:sldId id="2489"/>
            <p14:sldId id="2490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BBAA3C-9DFB-8E61-6EC1-595F445FF488}" name="Schröder, Svenja (DG-V)" initials="SS(V" userId="S::svenja.schroeder@dornier-group.com::a8b15ac9-e54e-47eb-a429-1b7a640472d6" providerId="AD"/>
  <p188:author id="{747D136F-0C9B-8CCE-91EA-8C9BE20D5066}" name="Boris Westphal" initials="BW" userId="Boris Westphal" providerId="None"/>
  <p188:author id="{D1BB6D7C-0AD8-87B3-0B3D-D9ACEB8F296D}" name="Stiuca, Adrian | DORNIER" initials="SA|D" userId="S::adrian.stiuca@dornier-group.com::80da484e-797a-4f10-ad52-3db0eb9c606a" providerId="AD"/>
  <p188:author id="{D026A881-D970-BE8A-1FCE-B33303E4D696}" name="Nadine Rückmann" initials="NR" userId="S::nadine.rueckmann@cumar.de::c3c2bf4f-36ff-49f7-ab1c-50f3d9242688" providerId="AD"/>
  <p188:author id="{BE22DCC1-C961-3C53-DD2B-48309A7F0CC9}" name="Özkarakas, Tolga | DORNIER" initials="ÖT|D" userId="S::tolga.ozkarakas@conwico.de::622e346a-3103-4a5c-b38d-11e55f462a34" providerId="AD"/>
  <p188:author id="{B12978FC-19C4-F7D6-9669-9FB77C78CE91}" name="Hilliges, Hardy (DG-S)" initials="HH(S" userId="S::Hardy.Hilliges@dornier-group.com::2cbfcdd9-f90d-4afb-9909-a191e5ea8f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618"/>
    <a:srgbClr val="878584"/>
    <a:srgbClr val="614527"/>
    <a:srgbClr val="A6005C"/>
    <a:srgbClr val="FFFFFF"/>
    <a:srgbClr val="C8B501"/>
    <a:srgbClr val="FF7F00"/>
    <a:srgbClr val="D9D9D9"/>
    <a:srgbClr val="FFB100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ABAE7-BD99-4796-8FA2-769A702F6323}" v="3" dt="2023-03-08T15:51:29.205"/>
    <p1510:client id="{2DCD9BFE-F54C-BB17-A0C8-ECCAB601717D}" v="15" dt="2023-05-02T14:27:29.312"/>
    <p1510:client id="{31879491-DC00-6095-85E0-44966E577B65}" v="5" dt="2023-05-02T14:37:34.475"/>
    <p1510:client id="{4D393629-AD9D-ABF7-FE25-30DEE9AE7B4F}" v="3" dt="2023-04-03T11:38:56.566"/>
    <p1510:client id="{6302FDBE-098A-45D7-63D9-C48BFE2F3672}" v="6" dt="2023-04-03T11:40:10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48"/>
  </p:normalViewPr>
  <p:slideViewPr>
    <p:cSldViewPr snapToGrid="0">
      <p:cViewPr varScale="1">
        <p:scale>
          <a:sx n="108" d="100"/>
          <a:sy n="108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4556D71-0845-DB4B-AC1B-0496878B4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0F8CA6-6A85-704F-857B-251E2137EF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3574D-DA26-FB4F-A8AA-61E59A677008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89D88E-689A-4A44-BE2C-F56510FFAB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7A6A11-2881-F34C-A244-7FC1B72E54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779CA-57E7-CD4E-86F2-9CAA023680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64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0F362-3866-1C44-AAEB-0A236DEF32B0}" type="datetimeFigureOut">
              <a:rPr lang="de-DE" smtClean="0"/>
              <a:t>26.05.2023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624A4-B9A7-2141-8D49-6BF78EA97A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55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*Source: &lt;a </a:t>
            </a:r>
            <a:r>
              <a:rPr lang="de-DE" dirty="0" err="1"/>
              <a:t>href</a:t>
            </a:r>
            <a:r>
              <a:rPr lang="de-DE" dirty="0"/>
              <a:t>="https://de.freepik.com/</a:t>
            </a:r>
            <a:r>
              <a:rPr lang="de-DE" dirty="0" err="1"/>
              <a:t>fotos</a:t>
            </a:r>
            <a:r>
              <a:rPr lang="de-DE" dirty="0"/>
              <a:t>-kostenlos/hoher-modellwinkel-fuer-erneuerbare-energien-mit-sonnenkollektoren_16713399.htm#query=</a:t>
            </a:r>
            <a:r>
              <a:rPr lang="de-DE" dirty="0" err="1"/>
              <a:t>renewables&amp;position</a:t>
            </a:r>
            <a:r>
              <a:rPr lang="de-DE" dirty="0"/>
              <a:t>=41&amp;from_view=</a:t>
            </a:r>
            <a:r>
              <a:rPr lang="de-DE" dirty="0" err="1"/>
              <a:t>search&amp;track</a:t>
            </a:r>
            <a:r>
              <a:rPr lang="de-DE" dirty="0"/>
              <a:t>=</a:t>
            </a:r>
            <a:r>
              <a:rPr lang="de-DE" dirty="0" err="1"/>
              <a:t>sph</a:t>
            </a:r>
            <a:r>
              <a:rPr lang="de-DE" dirty="0"/>
              <a:t>"&gt;</a:t>
            </a:r>
            <a:r>
              <a:rPr lang="de-DE" dirty="0" err="1"/>
              <a:t>Freepik</a:t>
            </a:r>
            <a:r>
              <a:rPr lang="de-DE" dirty="0"/>
              <a:t>&lt;/a&gt;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624A4-B9A7-2141-8D49-6BF78EA97A5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41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*Source: &lt;a </a:t>
            </a:r>
            <a:r>
              <a:rPr lang="de-DE" dirty="0" err="1"/>
              <a:t>href</a:t>
            </a:r>
            <a:r>
              <a:rPr lang="de-DE" dirty="0"/>
              <a:t>="https://de.freepik.com/</a:t>
            </a:r>
            <a:r>
              <a:rPr lang="de-DE" dirty="0" err="1"/>
              <a:t>fotos</a:t>
            </a:r>
            <a:r>
              <a:rPr lang="de-DE" dirty="0"/>
              <a:t>-kostenlos/3d-windmuehlenprojekt-zum-energiesparen_13328751.htm#page=4&amp;query=solar%20energy&amp;position=7&amp;from_view=</a:t>
            </a:r>
            <a:r>
              <a:rPr lang="de-DE" dirty="0" err="1"/>
              <a:t>search&amp;track</a:t>
            </a:r>
            <a:r>
              <a:rPr lang="de-DE" dirty="0"/>
              <a:t>=</a:t>
            </a:r>
            <a:r>
              <a:rPr lang="de-DE" dirty="0" err="1"/>
              <a:t>ais</a:t>
            </a:r>
            <a:r>
              <a:rPr lang="de-DE" dirty="0"/>
              <a:t>"&gt;</a:t>
            </a:r>
            <a:r>
              <a:rPr lang="de-DE" dirty="0" err="1"/>
              <a:t>Freepik</a:t>
            </a:r>
            <a:r>
              <a:rPr lang="de-DE" dirty="0"/>
              <a:t>&lt;/a&gt;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624A4-B9A7-2141-8D49-6BF78EA97A5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7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0F759-C4D1-9E41-A193-ACD54BE5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066F0EB-60E4-A34B-AD6C-7AB535F2BD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498" y="1300163"/>
            <a:ext cx="11069640" cy="479313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buSzPct val="100000"/>
              <a:buFont typeface="+mj-lt"/>
              <a:buAutoNum type="arabicPeriod"/>
              <a:defRPr sz="1500"/>
            </a:lvl1pPr>
            <a:lvl2pPr marL="357187" indent="0">
              <a:buClr>
                <a:schemeClr val="accent2"/>
              </a:buClr>
              <a:buFont typeface="+mj-lt"/>
              <a:buNone/>
              <a:defRPr sz="1500"/>
            </a:lvl2pPr>
            <a:lvl3pPr marL="1058862" indent="-342900">
              <a:buFont typeface="+mj-lt"/>
              <a:buAutoNum type="arabicPeriod"/>
              <a:defRPr sz="1400"/>
            </a:lvl3pPr>
            <a:lvl4pPr marL="1284287" indent="-342900">
              <a:buFont typeface="+mj-lt"/>
              <a:buAutoNum type="arabicPeriod"/>
              <a:defRPr sz="1300"/>
            </a:lvl4pPr>
            <a:lvl5pPr marL="13843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EF54B63-FBFE-C8E3-D427-CF410DDF1FC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F17B999-FD0E-FA60-F233-73F62371859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96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Textfe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B9665141-E8E5-8C41-9887-BA5874DC93E8}"/>
              </a:ext>
            </a:extLst>
          </p:cNvPr>
          <p:cNvCxnSpPr/>
          <p:nvPr/>
        </p:nvCxnSpPr>
        <p:spPr>
          <a:xfrm>
            <a:off x="571500" y="1765300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2C011CF8-4D7B-BA4F-AB8A-3ED4E60C960E}"/>
              </a:ext>
            </a:extLst>
          </p:cNvPr>
          <p:cNvCxnSpPr/>
          <p:nvPr/>
        </p:nvCxnSpPr>
        <p:spPr>
          <a:xfrm>
            <a:off x="6427788" y="1765300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F6BC435D-8505-724A-8BBE-AFEBB0FA676A}"/>
              </a:ext>
            </a:extLst>
          </p:cNvPr>
          <p:cNvCxnSpPr/>
          <p:nvPr/>
        </p:nvCxnSpPr>
        <p:spPr>
          <a:xfrm>
            <a:off x="571500" y="4367213"/>
            <a:ext cx="55245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6E5B8316-56D0-4A48-BCE9-7BDC07E42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84" y="1268413"/>
            <a:ext cx="5212800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5AE017A6-8A4E-E143-9CEA-7BFEB2F62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7835" y="1268025"/>
            <a:ext cx="5213304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85EF450-9333-7B43-BD8D-22B76EE383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183" y="3869403"/>
            <a:ext cx="5212800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EFE40B31-B0F4-4B4D-9A17-2214FE9EE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7833" y="3869015"/>
            <a:ext cx="5213305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A58D99DE-5447-A649-BC09-9259ACAB1310}"/>
              </a:ext>
            </a:extLst>
          </p:cNvPr>
          <p:cNvCxnSpPr/>
          <p:nvPr userDrawn="1"/>
        </p:nvCxnSpPr>
        <p:spPr>
          <a:xfrm>
            <a:off x="571498" y="4366548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175BB83-E822-4C4E-82FF-3228902E1A65}"/>
              </a:ext>
            </a:extLst>
          </p:cNvPr>
          <p:cNvCxnSpPr/>
          <p:nvPr userDrawn="1"/>
        </p:nvCxnSpPr>
        <p:spPr>
          <a:xfrm>
            <a:off x="6427788" y="4362683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8F9338-5037-0C41-9B23-39B83A19B1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1501" y="1884364"/>
            <a:ext cx="5212800" cy="154397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A4F13CDD-74CE-9345-B458-A3856259BC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27789" y="1890367"/>
            <a:ext cx="5213349" cy="154397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517FEF32-44BC-364B-9CC0-4424E6CF35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1500" y="4496781"/>
            <a:ext cx="5212483" cy="154397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8CBEE8FB-DFD1-BF40-8D6F-C3A2FA751C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45253" y="4496781"/>
            <a:ext cx="5195886" cy="154397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86FE7D03-5B5B-524B-AB79-5771095B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8625052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79387B0-9B16-8A68-ADBD-4A9316662F8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C196713-9BF8-7D18-9F09-16D07726CDD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04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Textfelder mit Überschrift u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6E5B8316-56D0-4A48-BCE9-7BDC07E42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83" y="1703123"/>
            <a:ext cx="5212800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5AE017A6-8A4E-E143-9CEA-7BFEB2F62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7835" y="1702735"/>
            <a:ext cx="5213304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85EF450-9333-7B43-BD8D-22B76EE383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182" y="4319106"/>
            <a:ext cx="5212483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EFE40B31-B0F4-4B4D-9A17-2214FE9EE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7833" y="4318718"/>
            <a:ext cx="5213305" cy="49753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4D00-EBB1-8645-96AD-89D1BDC7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A58D99DE-5447-A649-BC09-9259ACAB1310}"/>
              </a:ext>
            </a:extLst>
          </p:cNvPr>
          <p:cNvCxnSpPr/>
          <p:nvPr userDrawn="1"/>
        </p:nvCxnSpPr>
        <p:spPr>
          <a:xfrm>
            <a:off x="571498" y="4816251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175BB83-E822-4C4E-82FF-3228902E1A65}"/>
              </a:ext>
            </a:extLst>
          </p:cNvPr>
          <p:cNvCxnSpPr/>
          <p:nvPr userDrawn="1"/>
        </p:nvCxnSpPr>
        <p:spPr>
          <a:xfrm>
            <a:off x="6427788" y="4812386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8F9338-5037-0C41-9B23-39B83A19B1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1501" y="2262188"/>
            <a:ext cx="5212482" cy="116615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A4F13CDD-74CE-9345-B458-A3856259BC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27789" y="2268191"/>
            <a:ext cx="5213349" cy="116615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517FEF32-44BC-364B-9CC0-4424E6CF35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1500" y="4874605"/>
            <a:ext cx="5212165" cy="116615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8CBEE8FB-DFD1-BF40-8D6F-C3A2FA751C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45252" y="4874605"/>
            <a:ext cx="5195336" cy="116615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3F9CF066-9AAF-DD49-BA91-EA32DD7CC6EA}"/>
              </a:ext>
            </a:extLst>
          </p:cNvPr>
          <p:cNvCxnSpPr/>
          <p:nvPr userDrawn="1"/>
        </p:nvCxnSpPr>
        <p:spPr>
          <a:xfrm>
            <a:off x="571498" y="2200010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1D22FEE1-F609-8341-BF70-CA563E837923}"/>
              </a:ext>
            </a:extLst>
          </p:cNvPr>
          <p:cNvCxnSpPr/>
          <p:nvPr userDrawn="1"/>
        </p:nvCxnSpPr>
        <p:spPr>
          <a:xfrm>
            <a:off x="6427788" y="2196145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1C6E88CF-8F6E-414E-9B1A-907D567AF9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58FA50-FB94-92C6-DFCC-3B3A5B0E1B4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47199C-7045-D615-7F0A-FFBA7AB322A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807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76628E04-29AF-ED4B-A61F-D645E0F8CA0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1901" y="1267942"/>
            <a:ext cx="5329238" cy="4824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CCCBE8-D179-5045-A5EF-14203D47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C6C69A3-6DFC-B243-904F-E200D1030B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183" y="1267942"/>
            <a:ext cx="5524498" cy="4825354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15ADF5-58B2-10EF-AD8F-91942661392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0D65004-6B72-2CB6-1F33-0A2BC4BE297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87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76628E04-29AF-ED4B-A61F-D645E0F8CA0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1901" y="1783780"/>
            <a:ext cx="5329238" cy="43090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C6C69A3-6DFC-B243-904F-E200D1030B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183" y="1783830"/>
            <a:ext cx="5524498" cy="430946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09BC7FC-0BAC-0242-A3B5-1F7B19AF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8551479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26A82B2-B403-FB46-8F9B-22D2029A0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4C65F79-88B6-AC2A-FC8D-77124535BDE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792071-3EFB-9A1E-9F64-29B91341A05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246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8E5C6-61D2-408C-9DB7-53379D23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5867D0D-8684-F6A6-51D2-4898B201B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D26CB6-90DF-1D5E-2BC4-631E4F31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3061022-7F72-D5EC-67ED-723CCE3EA6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2417763"/>
            <a:ext cx="4137025" cy="777875"/>
          </a:xfrm>
        </p:spPr>
        <p:txBody>
          <a:bodyPr>
            <a:normAutofit/>
          </a:bodyPr>
          <a:lstStyle>
            <a:lvl1pPr marL="14288" indent="0" algn="r">
              <a:buNone/>
              <a:defRPr sz="2400">
                <a:solidFill>
                  <a:schemeClr val="bg1"/>
                </a:solidFill>
                <a:highlight>
                  <a:srgbClr val="A6005C"/>
                </a:highlight>
              </a:defRPr>
            </a:lvl1pPr>
            <a:lvl2pPr marL="357187" indent="0">
              <a:buNone/>
              <a:defRPr/>
            </a:lvl2pPr>
            <a:lvl3pPr marL="715962" indent="0">
              <a:buNone/>
              <a:defRPr/>
            </a:lvl3pPr>
            <a:lvl4pPr marL="941387" indent="0">
              <a:buNone/>
              <a:defRPr/>
            </a:lvl4pPr>
            <a:lvl5pPr marL="1155700" indent="0">
              <a:buNone/>
              <a:defRPr/>
            </a:lvl5pPr>
          </a:lstStyle>
          <a:p>
            <a:pPr lvl="0"/>
            <a:r>
              <a:rPr lang="de-DE"/>
              <a:t>Mastertextformat direkt hier bearbeiten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E756341-169B-75D3-D902-01121A26B75E}"/>
              </a:ext>
            </a:extLst>
          </p:cNvPr>
          <p:cNvSpPr/>
          <p:nvPr userDrawn="1"/>
        </p:nvSpPr>
        <p:spPr>
          <a:xfrm flipH="1">
            <a:off x="5001875" y="1276351"/>
            <a:ext cx="18000" cy="4824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7194635-530B-4E60-7594-85E41183F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3668713"/>
            <a:ext cx="4116388" cy="2259012"/>
          </a:xfrm>
        </p:spPr>
        <p:txBody>
          <a:bodyPr/>
          <a:lstStyle>
            <a:lvl1pPr marL="14288" indent="0" algn="r">
              <a:buNone/>
              <a:defRPr/>
            </a:lvl1pPr>
            <a:lvl2pPr marL="357187" indent="0" algn="r">
              <a:buNone/>
              <a:defRPr/>
            </a:lvl2pPr>
            <a:lvl3pPr marL="715962" indent="0" algn="r">
              <a:buNone/>
              <a:defRPr/>
            </a:lvl3pPr>
            <a:lvl4pPr marL="941387" indent="0" algn="r">
              <a:buNone/>
              <a:defRPr/>
            </a:lvl4pPr>
            <a:lvl5pPr marL="1155700" indent="0" algn="r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481CC7C-434F-C0BD-3F45-921F646683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03223" y="1409051"/>
            <a:ext cx="2935052" cy="365125"/>
          </a:xfrm>
        </p:spPr>
        <p:txBody>
          <a:bodyPr>
            <a:noAutofit/>
          </a:bodyPr>
          <a:lstStyle>
            <a:lvl1pPr marL="14288" indent="0" algn="ctr">
              <a:buNone/>
              <a:defRPr sz="1200" b="1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F372E44A-F849-8792-C40E-DD70D3CD2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3223" y="1774176"/>
            <a:ext cx="2935052" cy="927099"/>
          </a:xfrm>
        </p:spPr>
        <p:txBody>
          <a:bodyPr>
            <a:noAutofit/>
          </a:bodyPr>
          <a:lstStyle>
            <a:lvl1pPr marL="14288" indent="0" algn="ctr">
              <a:buNone/>
              <a:defRPr sz="1200" b="0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D90322C3-0320-F000-D0A9-15617F5BFE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3223" y="3066400"/>
            <a:ext cx="2935052" cy="365125"/>
          </a:xfrm>
        </p:spPr>
        <p:txBody>
          <a:bodyPr>
            <a:noAutofit/>
          </a:bodyPr>
          <a:lstStyle>
            <a:lvl1pPr marL="14288" indent="0" algn="ctr">
              <a:buNone/>
              <a:defRPr sz="1200" b="1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66F49FE5-EA57-C9E4-DA94-7AD519CE40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03223" y="3431525"/>
            <a:ext cx="2935052" cy="927099"/>
          </a:xfrm>
        </p:spPr>
        <p:txBody>
          <a:bodyPr>
            <a:noAutofit/>
          </a:bodyPr>
          <a:lstStyle>
            <a:lvl1pPr marL="14288" indent="0" algn="ctr">
              <a:buNone/>
              <a:defRPr sz="1200" b="0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1311425D-F713-425A-DA87-ABFFC6ADDF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03223" y="4710118"/>
            <a:ext cx="2935052" cy="365125"/>
          </a:xfrm>
        </p:spPr>
        <p:txBody>
          <a:bodyPr>
            <a:noAutofit/>
          </a:bodyPr>
          <a:lstStyle>
            <a:lvl1pPr marL="14288" indent="0" algn="ctr">
              <a:buNone/>
              <a:defRPr sz="1200" b="1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1CB38EC9-17CA-E47A-3B6D-8FDF25AEF2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03223" y="5075243"/>
            <a:ext cx="2935052" cy="927099"/>
          </a:xfrm>
        </p:spPr>
        <p:txBody>
          <a:bodyPr>
            <a:noAutofit/>
          </a:bodyPr>
          <a:lstStyle>
            <a:lvl1pPr marL="14288" indent="0" algn="ctr">
              <a:buNone/>
              <a:defRPr sz="1200" b="0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A935272E-E352-10E4-8D08-6262AF5C36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5448" y="2284839"/>
            <a:ext cx="2935052" cy="365125"/>
          </a:xfrm>
        </p:spPr>
        <p:txBody>
          <a:bodyPr>
            <a:noAutofit/>
          </a:bodyPr>
          <a:lstStyle>
            <a:lvl1pPr marL="14288" indent="0" algn="ctr">
              <a:buNone/>
              <a:defRPr sz="1200" b="1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1AAFF6EB-4E7B-8A0A-965F-CF27F67A40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85448" y="2649964"/>
            <a:ext cx="2935052" cy="927099"/>
          </a:xfrm>
        </p:spPr>
        <p:txBody>
          <a:bodyPr>
            <a:noAutofit/>
          </a:bodyPr>
          <a:lstStyle>
            <a:lvl1pPr marL="14288" indent="0" algn="ctr">
              <a:buNone/>
              <a:defRPr sz="1200" b="0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EB3F0E7D-0543-B716-FC09-D9D4613E34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85448" y="3942188"/>
            <a:ext cx="2935052" cy="365125"/>
          </a:xfrm>
        </p:spPr>
        <p:txBody>
          <a:bodyPr>
            <a:noAutofit/>
          </a:bodyPr>
          <a:lstStyle>
            <a:lvl1pPr marL="14288" indent="0" algn="ctr">
              <a:buNone/>
              <a:defRPr sz="1200" b="1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8FAC553D-8F7B-A6C7-DFE3-B6903E2DDD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85448" y="4307313"/>
            <a:ext cx="2935052" cy="927099"/>
          </a:xfrm>
        </p:spPr>
        <p:txBody>
          <a:bodyPr>
            <a:noAutofit/>
          </a:bodyPr>
          <a:lstStyle>
            <a:lvl1pPr marL="14288" indent="0" algn="ctr">
              <a:buNone/>
              <a:defRPr sz="1200" b="0"/>
            </a:lvl1pPr>
            <a:lvl2pPr marL="357187" indent="0">
              <a:buNone/>
              <a:defRPr sz="1500"/>
            </a:lvl2pPr>
            <a:lvl3pPr marL="715962" indent="0">
              <a:buNone/>
              <a:defRPr sz="1500"/>
            </a:lvl3pPr>
            <a:lvl4pPr marL="941387" indent="0">
              <a:buNone/>
              <a:defRPr sz="1500"/>
            </a:lvl4pPr>
            <a:lvl5pPr marL="1155700" indent="0"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202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orstellung 1-4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5B0E1-D536-BD4E-A62E-DC69B1375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Teamvorstellung</a:t>
            </a:r>
          </a:p>
        </p:txBody>
      </p:sp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DCDBFD87-AC30-5D44-9383-95225AB69C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183" y="1393299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0B34A827-EA2B-9D4F-82E4-D001B3761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304" y="1393299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0BE0A6D7-8B43-EC47-9965-62B5CF23C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0304" y="1807683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Funktion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C5C778F8-319B-584F-AE88-4E477094A3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1182" y="4149080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5B6A3EF8-3C19-6048-BAEB-225714E6A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0304" y="2332828"/>
            <a:ext cx="3544183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9774F860-D3A5-5140-9F1E-B8A04CF02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0304" y="4149080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691675E7-30FA-784D-8607-A5ED4B8A9F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0304" y="4563464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D1D9ECBD-FCCA-7F4A-8838-65F4A89933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40304" y="5088609"/>
            <a:ext cx="3544183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FAF9AA1-5C3C-114C-A3B2-956BAE3D1B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7834" y="1393299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868E51B-C6B6-CC46-8872-21CE97247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96955" y="1393299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F81B2AA-DD18-594A-A56E-01116A6774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96955" y="1807683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2E5F0D36-BAA8-D142-97F4-6054FB0607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6955" y="2332828"/>
            <a:ext cx="3544183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3F0D31BA-16AB-1E40-850D-BB60328DCA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27834" y="4149080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B8891698-A456-AE40-9809-7B5E81FBF9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6955" y="4149080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0918858E-1DFD-9E48-8214-E05BDDCC74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96955" y="4563464"/>
            <a:ext cx="3544183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10F025A1-F525-D747-986D-A1940858EB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6955" y="5088609"/>
            <a:ext cx="3544183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748108-CAFE-E0D9-540E-7A9CFEE554C0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237007-5A91-09B5-DA24-D1FB46072E6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817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orstellung 1-4 Personen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DCDBFD87-AC30-5D44-9383-95225AB69C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183" y="1932943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0B34A827-EA2B-9D4F-82E4-D001B3761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0304" y="1932943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0BE0A6D7-8B43-EC47-9965-62B5CF23C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0304" y="2347327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Funktion</a:t>
            </a:r>
          </a:p>
        </p:txBody>
      </p:sp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C5C778F8-319B-584F-AE88-4E477094A3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1182" y="4149080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5B6A3EF8-3C19-6048-BAEB-225714E6A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0304" y="2872472"/>
            <a:ext cx="3544184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9774F860-D3A5-5140-9F1E-B8A04CF02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0304" y="4149080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691675E7-30FA-784D-8607-A5ED4B8A9F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40304" y="4563464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D1D9ECBD-FCCA-7F4A-8838-65F4A89933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40304" y="5088609"/>
            <a:ext cx="3544184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FFAF9AA1-5C3C-114C-A3B2-956BAE3D1BA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7834" y="1932943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0868E51B-C6B6-CC46-8872-21CE97247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96955" y="1932943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F81B2AA-DD18-594A-A56E-01116A6774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96955" y="2347327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2E5F0D36-BAA8-D142-97F4-6054FB0607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6955" y="2872472"/>
            <a:ext cx="3544184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3F0D31BA-16AB-1E40-850D-BB60328DCA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27834" y="4149080"/>
            <a:ext cx="1348353" cy="1819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B8891698-A456-AE40-9809-7B5E81FBF9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6955" y="4149080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0918858E-1DFD-9E48-8214-E05BDDCC74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96955" y="4563464"/>
            <a:ext cx="3544184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5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10F025A1-F525-D747-986D-A1940858EB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96955" y="5088609"/>
            <a:ext cx="3544184" cy="880148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5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985FDE14-56AC-F048-8879-086996A4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8477907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6" name="Textplatzhalter 7">
            <a:extLst>
              <a:ext uri="{FF2B5EF4-FFF2-40B4-BE49-F238E27FC236}">
                <a16:creationId xmlns:a16="http://schemas.microsoft.com/office/drawing/2014/main" id="{1CEB89ED-9CFC-E04E-BC9B-AD480E70AAC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4D38B0-32A4-811A-D1EB-D7899ECA1140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FEDE3B-631F-A6DA-4A48-E405403FA28F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27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orstellung 1-6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5B0E1-D536-BD4E-A62E-DC69B1375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Teamvorstellung</a:t>
            </a:r>
          </a:p>
        </p:txBody>
      </p:sp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DCDBFD87-AC30-5D44-9383-95225AB69C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183" y="1393299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0B34A827-EA2B-9D4F-82E4-D001B3761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184" y="139329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0BE0A6D7-8B43-EC47-9965-62B5CF23C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184" y="174382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Funktion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5B6A3EF8-3C19-6048-BAEB-225714E6A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7184" y="2117506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CD83A414-B8E1-FD48-B66E-151AB78EB2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6963" y="3032775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ACA823D9-7C00-E345-B2DD-C0DD777635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12964" y="303277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AE3A2F4A-1C1F-E941-8EE7-2F62AD3C95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12964" y="338330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8AF5D910-0080-EC47-8CA6-D9619ADC57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12964" y="3756982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5" name="Bildplatzhalter 10">
            <a:extLst>
              <a:ext uri="{FF2B5EF4-FFF2-40B4-BE49-F238E27FC236}">
                <a16:creationId xmlns:a16="http://schemas.microsoft.com/office/drawing/2014/main" id="{912069A6-0965-7E48-B1B6-B584D2A677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1183" y="4672251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F32DD457-0DFA-5B45-A858-65ECCE2403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184" y="467225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EBCC681E-72FB-3C49-B678-42CEE1A306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07184" y="502278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BEB878AF-F8CC-BB47-B565-79187CE18C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07184" y="5396458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9" name="Bildplatzhalter 10">
            <a:extLst>
              <a:ext uri="{FF2B5EF4-FFF2-40B4-BE49-F238E27FC236}">
                <a16:creationId xmlns:a16="http://schemas.microsoft.com/office/drawing/2014/main" id="{63054638-F7A4-3D4D-ADE8-FD5EF74985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40872" y="1393299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0" name="Textplatzhalter 12">
            <a:extLst>
              <a:ext uri="{FF2B5EF4-FFF2-40B4-BE49-F238E27FC236}">
                <a16:creationId xmlns:a16="http://schemas.microsoft.com/office/drawing/2014/main" id="{9B3CA73C-51B0-6546-AE70-C35E43FB8E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76873" y="139329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31" name="Textplatzhalter 12">
            <a:extLst>
              <a:ext uri="{FF2B5EF4-FFF2-40B4-BE49-F238E27FC236}">
                <a16:creationId xmlns:a16="http://schemas.microsoft.com/office/drawing/2014/main" id="{122DB39B-D70A-AB43-80B0-81C8F2E587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76873" y="174382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39B5F4E1-8E2C-E540-A9BA-AB6D73FA08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76873" y="2117506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33" name="Bildplatzhalter 10">
            <a:extLst>
              <a:ext uri="{FF2B5EF4-FFF2-40B4-BE49-F238E27FC236}">
                <a16:creationId xmlns:a16="http://schemas.microsoft.com/office/drawing/2014/main" id="{B1C80ABF-E262-824A-A3EA-5C22CC44A5A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546652" y="3032775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4" name="Textplatzhalter 12">
            <a:extLst>
              <a:ext uri="{FF2B5EF4-FFF2-40B4-BE49-F238E27FC236}">
                <a16:creationId xmlns:a16="http://schemas.microsoft.com/office/drawing/2014/main" id="{A277795A-0E3C-404A-8D4E-D58FEC18B5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82653" y="303277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EB9849B7-E41B-DB4A-B104-4C302493D4F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2653" y="338330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8007F705-6D0A-914B-A305-FB4D2C815F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82653" y="3756982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37" name="Bildplatzhalter 10">
            <a:extLst>
              <a:ext uri="{FF2B5EF4-FFF2-40B4-BE49-F238E27FC236}">
                <a16:creationId xmlns:a16="http://schemas.microsoft.com/office/drawing/2014/main" id="{EE3827A0-B0EB-714B-93CD-95B15F698AE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540872" y="4672251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CB09ED41-407B-7540-94EF-36EA25F614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76873" y="467225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4F44E112-1F2A-EE4A-988A-6241936B58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76873" y="502278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25074FD8-5980-F746-8FB1-D42FBAE5BA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76873" y="5396458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3DABD2-7415-CC6B-AE40-1066092EB0E4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2A8520-F9AB-7A2F-D410-E6DC382AE35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221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orstellung 1-6 Personen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0">
            <a:extLst>
              <a:ext uri="{FF2B5EF4-FFF2-40B4-BE49-F238E27FC236}">
                <a16:creationId xmlns:a16="http://schemas.microsoft.com/office/drawing/2014/main" id="{DCDBFD87-AC30-5D44-9383-95225AB69C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183" y="1783039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0B34A827-EA2B-9D4F-82E4-D001B37611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184" y="178303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0BE0A6D7-8B43-EC47-9965-62B5CF23C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184" y="213356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Funktion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5B6A3EF8-3C19-6048-BAEB-225714E6A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7184" y="2507246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1" name="Bildplatzhalter 10">
            <a:extLst>
              <a:ext uri="{FF2B5EF4-FFF2-40B4-BE49-F238E27FC236}">
                <a16:creationId xmlns:a16="http://schemas.microsoft.com/office/drawing/2014/main" id="{CD83A414-B8E1-FD48-B66E-151AB78EB2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6963" y="3227645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ACA823D9-7C00-E345-B2DD-C0DD777635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12964" y="322764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AE3A2F4A-1C1F-E941-8EE7-2F62AD3C95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12964" y="357817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8AF5D910-0080-EC47-8CA6-D9619ADC57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12964" y="3951852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5" name="Bildplatzhalter 10">
            <a:extLst>
              <a:ext uri="{FF2B5EF4-FFF2-40B4-BE49-F238E27FC236}">
                <a16:creationId xmlns:a16="http://schemas.microsoft.com/office/drawing/2014/main" id="{912069A6-0965-7E48-B1B6-B584D2A677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1183" y="4672251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F32DD457-0DFA-5B45-A858-65ECCE2403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184" y="467225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EBCC681E-72FB-3C49-B678-42CEE1A306C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07184" y="502278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BEB878AF-F8CC-BB47-B565-79187CE18C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07184" y="5396458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29" name="Bildplatzhalter 10">
            <a:extLst>
              <a:ext uri="{FF2B5EF4-FFF2-40B4-BE49-F238E27FC236}">
                <a16:creationId xmlns:a16="http://schemas.microsoft.com/office/drawing/2014/main" id="{63054638-F7A4-3D4D-ADE8-FD5EF74985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51032" y="1783039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0" name="Textplatzhalter 12">
            <a:extLst>
              <a:ext uri="{FF2B5EF4-FFF2-40B4-BE49-F238E27FC236}">
                <a16:creationId xmlns:a16="http://schemas.microsoft.com/office/drawing/2014/main" id="{9B3CA73C-51B0-6546-AE70-C35E43FB8E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87033" y="178303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31" name="Textplatzhalter 12">
            <a:extLst>
              <a:ext uri="{FF2B5EF4-FFF2-40B4-BE49-F238E27FC236}">
                <a16:creationId xmlns:a16="http://schemas.microsoft.com/office/drawing/2014/main" id="{122DB39B-D70A-AB43-80B0-81C8F2E587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87033" y="2133569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39B5F4E1-8E2C-E540-A9BA-AB6D73FA08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87033" y="2507246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33" name="Bildplatzhalter 10">
            <a:extLst>
              <a:ext uri="{FF2B5EF4-FFF2-40B4-BE49-F238E27FC236}">
                <a16:creationId xmlns:a16="http://schemas.microsoft.com/office/drawing/2014/main" id="{B1C80ABF-E262-824A-A3EA-5C22CC44A5A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556812" y="3227645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4" name="Textplatzhalter 12">
            <a:extLst>
              <a:ext uri="{FF2B5EF4-FFF2-40B4-BE49-F238E27FC236}">
                <a16:creationId xmlns:a16="http://schemas.microsoft.com/office/drawing/2014/main" id="{A277795A-0E3C-404A-8D4E-D58FEC18B5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92813" y="322764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smtClean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EB9849B7-E41B-DB4A-B104-4C302493D4F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92813" y="3578175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36" name="Textplatzhalter 12">
            <a:extLst>
              <a:ext uri="{FF2B5EF4-FFF2-40B4-BE49-F238E27FC236}">
                <a16:creationId xmlns:a16="http://schemas.microsoft.com/office/drawing/2014/main" id="{8007F705-6D0A-914B-A305-FB4D2C815F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92813" y="3951852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37" name="Bildplatzhalter 10">
            <a:extLst>
              <a:ext uri="{FF2B5EF4-FFF2-40B4-BE49-F238E27FC236}">
                <a16:creationId xmlns:a16="http://schemas.microsoft.com/office/drawing/2014/main" id="{EE3827A0-B0EB-714B-93CD-95B15F698AE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551032" y="4672251"/>
            <a:ext cx="988313" cy="131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CB09ED41-407B-7540-94EF-36EA25F614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87033" y="467225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Name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4F44E112-1F2A-EE4A-988A-6241936B586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7033" y="5022781"/>
            <a:ext cx="3855696" cy="253650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lang="de-DE" sz="1200" b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Funktion</a:t>
            </a:r>
          </a:p>
        </p:txBody>
      </p:sp>
      <p:sp>
        <p:nvSpPr>
          <p:cNvPr id="40" name="Textplatzhalter 12">
            <a:extLst>
              <a:ext uri="{FF2B5EF4-FFF2-40B4-BE49-F238E27FC236}">
                <a16:creationId xmlns:a16="http://schemas.microsoft.com/office/drawing/2014/main" id="{25074FD8-5980-F746-8FB1-D42FBAE5BA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7033" y="5396458"/>
            <a:ext cx="3855696" cy="591414"/>
          </a:xfrm>
          <a:prstGeom prst="rect">
            <a:avLst/>
          </a:prstGeom>
        </p:spPr>
        <p:txBody>
          <a:bodyPr anchor="ctr" anchorCtr="0"/>
          <a:lstStyle>
            <a:lvl1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05C"/>
              </a:buClr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  <a:p>
            <a:pPr lvl="0"/>
            <a:r>
              <a:rPr lang="de-DE"/>
              <a:t>Wichtige Punkte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86C9F4FD-2850-FA4B-A3B9-31B13183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8583010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6" name="Textplatzhalter 7">
            <a:extLst>
              <a:ext uri="{FF2B5EF4-FFF2-40B4-BE49-F238E27FC236}">
                <a16:creationId xmlns:a16="http://schemas.microsoft.com/office/drawing/2014/main" id="{972C0E10-A0EF-CB42-A011-8A208DC5D0C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1EB964-A417-DDB7-0A9E-C729BC497275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1FB086-BC20-99E1-A442-7B235A143694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821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C73A73F0-5FFB-1394-2BFB-E9CA40FE3491}"/>
              </a:ext>
            </a:extLst>
          </p:cNvPr>
          <p:cNvSpPr/>
          <p:nvPr userDrawn="1"/>
        </p:nvSpPr>
        <p:spPr>
          <a:xfrm>
            <a:off x="4908331" y="1268413"/>
            <a:ext cx="6726134" cy="4832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D02879-E22C-A6FE-7871-48272AAF2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9853" y="291980"/>
            <a:ext cx="2153330" cy="51398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04CFA41-398B-2514-3B7A-5193876C5F4C}"/>
              </a:ext>
            </a:extLst>
          </p:cNvPr>
          <p:cNvSpPr/>
          <p:nvPr userDrawn="1"/>
        </p:nvSpPr>
        <p:spPr>
          <a:xfrm>
            <a:off x="-9843" y="0"/>
            <a:ext cx="5508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81C1575-F12A-66F5-1421-E84D741F4B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C8828D8-1E2D-28DE-DE75-7A631E1804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07BAD3F-8BC5-E1E2-D88D-0DA2E0A98A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54625" y="1517166"/>
            <a:ext cx="6386513" cy="557213"/>
          </a:xfrm>
        </p:spPr>
        <p:txBody>
          <a:bodyPr>
            <a:noAutofit/>
          </a:bodyPr>
          <a:lstStyle>
            <a:lvl1pPr marL="14288" indent="0">
              <a:buNone/>
              <a:defRPr sz="2400"/>
            </a:lvl1pPr>
            <a:lvl2pPr marL="357187" indent="0">
              <a:buNone/>
              <a:defRPr sz="2400"/>
            </a:lvl2pPr>
            <a:lvl3pPr marL="715962" indent="0">
              <a:buNone/>
              <a:defRPr sz="2400"/>
            </a:lvl3pPr>
            <a:lvl4pPr marL="941387" indent="0">
              <a:buNone/>
              <a:defRPr sz="2400"/>
            </a:lvl4pPr>
            <a:lvl5pPr marL="1155700" indent="0">
              <a:buNone/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89A62150-0E69-22D4-3336-2A8EB5DD01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4625" y="2323132"/>
            <a:ext cx="6386513" cy="3510109"/>
          </a:xfrm>
        </p:spPr>
        <p:txBody>
          <a:bodyPr>
            <a:noAutofit/>
          </a:bodyPr>
          <a:lstStyle>
            <a:lvl1pPr marL="14288" indent="0">
              <a:buFont typeface="Arial" panose="020B0604020202020204" pitchFamily="34" charset="0"/>
              <a:buNone/>
              <a:defRPr sz="1400"/>
            </a:lvl1pPr>
            <a:lvl2pPr marL="357187" indent="0">
              <a:buNone/>
              <a:defRPr sz="2400"/>
            </a:lvl2pPr>
            <a:lvl3pPr marL="715962" indent="0">
              <a:buNone/>
              <a:defRPr sz="2400"/>
            </a:lvl3pPr>
            <a:lvl4pPr marL="941387" indent="0">
              <a:buNone/>
              <a:defRPr sz="2400"/>
            </a:lvl4pPr>
            <a:lvl5pPr marL="1155700" indent="0">
              <a:buNone/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09673FE4-94A2-38C6-69EA-981374DB47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535" y="0"/>
            <a:ext cx="5984217" cy="6858000"/>
          </a:xfrm>
          <a:custGeom>
            <a:avLst/>
            <a:gdLst>
              <a:gd name="connsiteX0" fmla="*/ 0 w 5984217"/>
              <a:gd name="connsiteY0" fmla="*/ 0 h 6858000"/>
              <a:gd name="connsiteX1" fmla="*/ 5984217 w 5984217"/>
              <a:gd name="connsiteY1" fmla="*/ 0 h 6858000"/>
              <a:gd name="connsiteX2" fmla="*/ 5984217 w 5984217"/>
              <a:gd name="connsiteY2" fmla="*/ 1268413 h 6858000"/>
              <a:gd name="connsiteX3" fmla="*/ 4340286 w 5984217"/>
              <a:gd name="connsiteY3" fmla="*/ 1268413 h 6858000"/>
              <a:gd name="connsiteX4" fmla="*/ 4340286 w 5984217"/>
              <a:gd name="connsiteY4" fmla="*/ 6100763 h 6858000"/>
              <a:gd name="connsiteX5" fmla="*/ 5984217 w 5984217"/>
              <a:gd name="connsiteY5" fmla="*/ 6100763 h 6858000"/>
              <a:gd name="connsiteX6" fmla="*/ 5984217 w 5984217"/>
              <a:gd name="connsiteY6" fmla="*/ 6858000 h 6858000"/>
              <a:gd name="connsiteX7" fmla="*/ 0 w 598421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84217" h="6858000">
                <a:moveTo>
                  <a:pt x="0" y="0"/>
                </a:moveTo>
                <a:lnTo>
                  <a:pt x="5984217" y="0"/>
                </a:lnTo>
                <a:lnTo>
                  <a:pt x="5984217" y="1268413"/>
                </a:lnTo>
                <a:lnTo>
                  <a:pt x="4340286" y="1268413"/>
                </a:lnTo>
                <a:lnTo>
                  <a:pt x="4340286" y="6100763"/>
                </a:lnTo>
                <a:lnTo>
                  <a:pt x="5984217" y="6100763"/>
                </a:lnTo>
                <a:lnTo>
                  <a:pt x="598421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991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, Tabelle, Bild, Film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029B-B587-A045-A47C-39E0EAEF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0A6E2-9AD2-4448-AEF5-1DCE5AF14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500"/>
            </a:lvl1pPr>
            <a:lvl2pPr>
              <a:lnSpc>
                <a:spcPct val="100000"/>
              </a:lnSpc>
              <a:spcAft>
                <a:spcPts val="600"/>
              </a:spcAft>
              <a:defRPr sz="1500"/>
            </a:lvl2pPr>
            <a:lvl3pPr>
              <a:lnSpc>
                <a:spcPct val="100000"/>
              </a:lnSpc>
              <a:spcAft>
                <a:spcPts val="600"/>
              </a:spcAft>
              <a:defRPr sz="1500"/>
            </a:lvl3pPr>
            <a:lvl4pPr>
              <a:lnSpc>
                <a:spcPct val="100000"/>
              </a:lnSpc>
              <a:spcAft>
                <a:spcPts val="600"/>
              </a:spcAft>
              <a:defRPr sz="1500"/>
            </a:lvl4pPr>
            <a:lvl5pPr>
              <a:lnSpc>
                <a:spcPct val="1000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BE5D8C-ADCD-3E58-0C08-64A63D437A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B526FE0-D2F4-DFFA-4A11-337514AAF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360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367669B-1318-5C45-BC70-C23561FB7927}"/>
              </a:ext>
            </a:extLst>
          </p:cNvPr>
          <p:cNvSpPr/>
          <p:nvPr userDrawn="1"/>
        </p:nvSpPr>
        <p:spPr>
          <a:xfrm>
            <a:off x="0" y="2262188"/>
            <a:ext cx="12192000" cy="3268662"/>
          </a:xfrm>
          <a:prstGeom prst="rect">
            <a:avLst/>
          </a:prstGeom>
          <a:solidFill>
            <a:schemeClr val="tx1">
              <a:lumMod val="25000"/>
              <a:lumOff val="75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75AA3DFB-71EF-584E-9552-75CC410E227A}"/>
              </a:ext>
            </a:extLst>
          </p:cNvPr>
          <p:cNvSpPr/>
          <p:nvPr userDrawn="1"/>
        </p:nvSpPr>
        <p:spPr>
          <a:xfrm>
            <a:off x="4021138" y="3748088"/>
            <a:ext cx="636587" cy="636587"/>
          </a:xfrm>
          <a:prstGeom prst="rect">
            <a:avLst/>
          </a:prstGeom>
          <a:solidFill>
            <a:srgbClr val="A6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F40C8305-1261-9749-A85D-79A5E9D2CE8E}"/>
              </a:ext>
            </a:extLst>
          </p:cNvPr>
          <p:cNvSpPr/>
          <p:nvPr userDrawn="1"/>
        </p:nvSpPr>
        <p:spPr>
          <a:xfrm>
            <a:off x="4021138" y="4552950"/>
            <a:ext cx="636587" cy="636588"/>
          </a:xfrm>
          <a:prstGeom prst="rect">
            <a:avLst/>
          </a:prstGeom>
          <a:solidFill>
            <a:srgbClr val="A6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/>
          </a:p>
        </p:txBody>
      </p:sp>
      <p:pic>
        <p:nvPicPr>
          <p:cNvPr id="10" name="Grafik 9" descr="Hörer">
            <a:extLst>
              <a:ext uri="{FF2B5EF4-FFF2-40B4-BE49-F238E27FC236}">
                <a16:creationId xmlns:a16="http://schemas.microsoft.com/office/drawing/2014/main" id="{6DA267FB-932C-2F40-9658-3ACF3CFF9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063" y="4575175"/>
            <a:ext cx="569912" cy="568325"/>
          </a:xfrm>
          <a:prstGeom prst="rect">
            <a:avLst/>
          </a:prstGeom>
        </p:spPr>
      </p:pic>
      <p:pic>
        <p:nvPicPr>
          <p:cNvPr id="11" name="Grafik 10" descr="E-Mail">
            <a:extLst>
              <a:ext uri="{FF2B5EF4-FFF2-40B4-BE49-F238E27FC236}">
                <a16:creationId xmlns:a16="http://schemas.microsoft.com/office/drawing/2014/main" id="{505954DE-2B3F-DF40-8318-F4A92EEC57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88" y="3775075"/>
            <a:ext cx="573087" cy="573088"/>
          </a:xfrm>
          <a:prstGeom prst="rect">
            <a:avLst/>
          </a:prstGeom>
        </p:spPr>
      </p:pic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EB8559A8-902F-B94F-889F-D5F6E98327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763" y="1844824"/>
            <a:ext cx="2449512" cy="3168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04909A-9A5B-8A44-9814-1381CAE75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5646" y="3872086"/>
            <a:ext cx="3168650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09B05CB-8021-7643-ABD3-3BE21FF01D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320" y="4669688"/>
            <a:ext cx="3168650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FAA870BF-EEEE-214E-8ABA-A86D2DD72C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38600" y="2563240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8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71D767D-96CE-F347-A18E-6587227E94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38600" y="2977624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7F06C3C-39BF-A94B-A710-2281FC47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8540969" cy="7667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7DC8F0E-D419-00BF-37FF-64A443DE06F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16C60DD-88DA-860E-2AF7-5E8366AC0B6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191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367669B-1318-5C45-BC70-C23561FB7927}"/>
              </a:ext>
            </a:extLst>
          </p:cNvPr>
          <p:cNvSpPr/>
          <p:nvPr userDrawn="1"/>
        </p:nvSpPr>
        <p:spPr>
          <a:xfrm>
            <a:off x="0" y="2262188"/>
            <a:ext cx="12192000" cy="3268662"/>
          </a:xfrm>
          <a:prstGeom prst="rect">
            <a:avLst/>
          </a:prstGeom>
          <a:solidFill>
            <a:schemeClr val="tx1">
              <a:lumMod val="25000"/>
              <a:lumOff val="75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75AA3DFB-71EF-584E-9552-75CC410E227A}"/>
              </a:ext>
            </a:extLst>
          </p:cNvPr>
          <p:cNvSpPr/>
          <p:nvPr userDrawn="1"/>
        </p:nvSpPr>
        <p:spPr>
          <a:xfrm>
            <a:off x="4021138" y="3748088"/>
            <a:ext cx="636587" cy="636587"/>
          </a:xfrm>
          <a:prstGeom prst="rect">
            <a:avLst/>
          </a:prstGeom>
          <a:solidFill>
            <a:srgbClr val="A6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F40C8305-1261-9749-A85D-79A5E9D2CE8E}"/>
              </a:ext>
            </a:extLst>
          </p:cNvPr>
          <p:cNvSpPr/>
          <p:nvPr userDrawn="1"/>
        </p:nvSpPr>
        <p:spPr>
          <a:xfrm>
            <a:off x="4021138" y="4552950"/>
            <a:ext cx="636587" cy="636588"/>
          </a:xfrm>
          <a:prstGeom prst="rect">
            <a:avLst/>
          </a:prstGeom>
          <a:solidFill>
            <a:srgbClr val="A60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/>
          </a:p>
        </p:txBody>
      </p:sp>
      <p:pic>
        <p:nvPicPr>
          <p:cNvPr id="10" name="Grafik 9" descr="Hörer">
            <a:extLst>
              <a:ext uri="{FF2B5EF4-FFF2-40B4-BE49-F238E27FC236}">
                <a16:creationId xmlns:a16="http://schemas.microsoft.com/office/drawing/2014/main" id="{6DA267FB-932C-2F40-9658-3ACF3CFF9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063" y="4575175"/>
            <a:ext cx="569912" cy="568325"/>
          </a:xfrm>
          <a:prstGeom prst="rect">
            <a:avLst/>
          </a:prstGeom>
        </p:spPr>
      </p:pic>
      <p:pic>
        <p:nvPicPr>
          <p:cNvPr id="11" name="Grafik 10" descr="E-Mail">
            <a:extLst>
              <a:ext uri="{FF2B5EF4-FFF2-40B4-BE49-F238E27FC236}">
                <a16:creationId xmlns:a16="http://schemas.microsoft.com/office/drawing/2014/main" id="{505954DE-2B3F-DF40-8318-F4A92EEC57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88" y="3775075"/>
            <a:ext cx="573087" cy="573088"/>
          </a:xfrm>
          <a:prstGeom prst="rect">
            <a:avLst/>
          </a:prstGeom>
        </p:spPr>
      </p:pic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EB8559A8-902F-B94F-889F-D5F6E98327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763" y="1844824"/>
            <a:ext cx="2449512" cy="3168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04909A-9A5B-8A44-9814-1381CAE75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5646" y="3872086"/>
            <a:ext cx="3168650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09B05CB-8021-7643-ABD3-3BE21FF01D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320" y="4669688"/>
            <a:ext cx="3168650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FAA870BF-EEEE-214E-8ABA-A86D2DD72C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38600" y="2563240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800" b="1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71D767D-96CE-F347-A18E-6587227E94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38600" y="2977624"/>
            <a:ext cx="3855696" cy="379593"/>
          </a:xfrm>
          <a:prstGeom prst="rect">
            <a:avLst/>
          </a:prstGeom>
        </p:spPr>
        <p:txBody>
          <a:bodyPr anchor="ctr" anchorCtr="0"/>
          <a:lstStyle>
            <a:lvl1pPr marL="14288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44A1B32-85C8-DF45-A645-260FABAE3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8604031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213F4C66-33A8-4B48-9261-07EEA56E3D7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54036" y="1292589"/>
            <a:ext cx="11415713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948F813-53DC-93E7-D235-15DD0B50C692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BE5BB8-11F1-E137-ADBE-416542E0505C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034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6">
            <a:extLst>
              <a:ext uri="{FF2B5EF4-FFF2-40B4-BE49-F238E27FC236}">
                <a16:creationId xmlns:a16="http://schemas.microsoft.com/office/drawing/2014/main" id="{E94885A1-9A45-F543-8DB1-C9C68DB7F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261" y="3909350"/>
            <a:ext cx="5725476" cy="115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" altLang="de-DE" sz="3200" b="0">
                <a:solidFill>
                  <a:schemeClr val="accent2"/>
                </a:solidFill>
              </a:rPr>
              <a:t>VENTURE THE IMPOSSIBLE</a:t>
            </a:r>
            <a:br>
              <a:rPr lang="en" altLang="de-DE" sz="3200" b="0">
                <a:solidFill>
                  <a:schemeClr val="accent2"/>
                </a:solidFill>
              </a:rPr>
            </a:br>
            <a:r>
              <a:rPr lang="en" altLang="de-DE" sz="3200" b="0">
                <a:solidFill>
                  <a:schemeClr val="accent2"/>
                </a:solidFill>
              </a:rPr>
              <a:t>TO ATTAIN THE BEST...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" altLang="de-DE" sz="1200">
                <a:solidFill>
                  <a:schemeClr val="accent2"/>
                </a:solidFill>
                <a:highlight>
                  <a:srgbClr val="D9D9D9"/>
                </a:highlight>
              </a:rPr>
              <a:t>PROF. CLAUDE DORNIER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CA6B94-1E6F-4466-B0C5-05CD27622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189" y="1865835"/>
            <a:ext cx="6245621" cy="149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B9DC1374-0681-444F-BD0A-6EC203BEB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992" y="5984910"/>
            <a:ext cx="4824536" cy="3244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14288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e-DE"/>
              <a:t>Vor- und Nachname des Vortragenden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D77E7068-C6FB-2045-ADE8-23865E0969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106709"/>
            <a:ext cx="12191999" cy="45106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5AA73539-3E1A-0D4F-A89B-752FD8AF9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992" y="6371000"/>
            <a:ext cx="4824536" cy="3244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14288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e-DE"/>
              <a:t>TT. Monat JJJJ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ADA9269-246F-431E-A542-B735D82BE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5926" y="291432"/>
            <a:ext cx="2544397" cy="60733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2E3A6BA5-47B6-1A46-A71D-16F189C1DE90}"/>
              </a:ext>
            </a:extLst>
          </p:cNvPr>
          <p:cNvSpPr/>
          <p:nvPr userDrawn="1"/>
        </p:nvSpPr>
        <p:spPr>
          <a:xfrm>
            <a:off x="0" y="5617379"/>
            <a:ext cx="12191999" cy="13391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1000">
                <a:schemeClr val="accent2"/>
              </a:gs>
              <a:gs pos="99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7A6378-3A68-914D-9983-1F45D3EA6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2944813"/>
            <a:ext cx="5545137" cy="1797668"/>
          </a:xfrm>
        </p:spPr>
        <p:txBody>
          <a:bodyPr>
            <a:normAutofit/>
          </a:bodyPr>
          <a:lstStyle>
            <a:lvl1pPr marL="14288" indent="0">
              <a:buNone/>
              <a:defRPr sz="2400">
                <a:solidFill>
                  <a:schemeClr val="bg1"/>
                </a:solidFill>
                <a:highlight>
                  <a:srgbClr val="A6005C"/>
                </a:highlight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83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abelle, Bild, Film etc.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1029B-B587-A045-A47C-39E0EAEF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8"/>
            <a:ext cx="8509438" cy="73449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0A6E2-9AD2-4448-AEF5-1DCE5AF1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723869"/>
            <a:ext cx="11068738" cy="43705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500"/>
            </a:lvl1pPr>
            <a:lvl2pPr>
              <a:lnSpc>
                <a:spcPct val="100000"/>
              </a:lnSpc>
              <a:spcAft>
                <a:spcPts val="600"/>
              </a:spcAft>
              <a:defRPr sz="1500"/>
            </a:lvl2pPr>
            <a:lvl3pPr>
              <a:lnSpc>
                <a:spcPct val="100000"/>
              </a:lnSpc>
              <a:spcAft>
                <a:spcPts val="600"/>
              </a:spcAft>
              <a:defRPr sz="1500"/>
            </a:lvl3pPr>
            <a:lvl4pPr>
              <a:lnSpc>
                <a:spcPct val="100000"/>
              </a:lnSpc>
              <a:spcAft>
                <a:spcPts val="600"/>
              </a:spcAft>
              <a:defRPr sz="1500"/>
            </a:lvl4pPr>
            <a:lvl5pPr>
              <a:lnSpc>
                <a:spcPct val="1000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8837544-D188-C74D-A6EC-0CB3439D5B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42D939-2A9C-EAB0-8CDE-48E55B0CA57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0E01FCC-3479-4D60-A73F-410146023B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91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67A8704-5586-B743-9B41-DAE445CC4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3700" y="1268413"/>
            <a:ext cx="4876801" cy="48248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8D1A7F-1938-F146-95C1-C8EE614C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6E36A52-8EF1-7845-9250-28779C4752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1268413"/>
            <a:ext cx="5884541" cy="48248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500"/>
            </a:lvl1pPr>
            <a:lvl2pPr>
              <a:lnSpc>
                <a:spcPct val="100000"/>
              </a:lnSpc>
              <a:spcAft>
                <a:spcPts val="600"/>
              </a:spcAft>
              <a:buSzPct val="100000"/>
              <a:defRPr sz="1500"/>
            </a:lvl2pPr>
            <a:lvl3pPr>
              <a:lnSpc>
                <a:spcPct val="100000"/>
              </a:lnSpc>
              <a:spcAft>
                <a:spcPts val="600"/>
              </a:spcAft>
              <a:defRPr sz="1500"/>
            </a:lvl3pPr>
            <a:lvl4pPr>
              <a:lnSpc>
                <a:spcPct val="100000"/>
              </a:lnSpc>
              <a:spcAft>
                <a:spcPts val="600"/>
              </a:spcAft>
              <a:defRPr sz="1500"/>
            </a:lvl4pPr>
            <a:lvl5pPr>
              <a:lnSpc>
                <a:spcPct val="1000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644DBB-6CBF-5794-E99F-E77097D1E6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5A91B2-ADC8-5AE8-3473-59FD1E27819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05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67A8704-5586-B743-9B41-DAE445CC4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3700" y="1783830"/>
            <a:ext cx="4897438" cy="43094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6E36A52-8EF1-7845-9250-28779C4752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1783830"/>
            <a:ext cx="5884541" cy="430946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500"/>
            </a:lvl1pPr>
            <a:lvl2pPr>
              <a:lnSpc>
                <a:spcPct val="100000"/>
              </a:lnSpc>
              <a:spcAft>
                <a:spcPts val="600"/>
              </a:spcAft>
              <a:buSzPct val="100000"/>
              <a:defRPr sz="1500"/>
            </a:lvl2pPr>
            <a:lvl3pPr>
              <a:lnSpc>
                <a:spcPct val="100000"/>
              </a:lnSpc>
              <a:spcAft>
                <a:spcPts val="600"/>
              </a:spcAft>
              <a:defRPr sz="1500"/>
            </a:lvl3pPr>
            <a:lvl4pPr>
              <a:lnSpc>
                <a:spcPct val="100000"/>
              </a:lnSpc>
              <a:spcAft>
                <a:spcPts val="600"/>
              </a:spcAft>
              <a:defRPr sz="1500"/>
            </a:lvl4pPr>
            <a:lvl5pPr>
              <a:lnSpc>
                <a:spcPct val="100000"/>
              </a:lnSpc>
              <a:spcAft>
                <a:spcPts val="600"/>
              </a:spcAft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F90E5808-E925-F14D-BA04-2226E2DCE1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19D9FBB-9931-3147-8CDB-B9EE8DBD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8509438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7701E49-77FD-0EAE-3C38-DC72DE1DCDC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F6F1FC-97C9-5F80-7D43-C927843F363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49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67A8704-5586-B743-9B41-DAE445CC4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3700" y="1268413"/>
            <a:ext cx="4897438" cy="2160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AC3BD136-9D34-534C-B08B-CAC5F3A871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3700" y="3932709"/>
            <a:ext cx="4897438" cy="2160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080073-94AC-AE42-A991-2168F7B2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DD25D0D-608C-9D40-9EB4-3456E38907F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2" y="1268412"/>
            <a:ext cx="5956546" cy="482488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21ED22-459A-4BBE-54F3-6FB96D4CEAC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0C1D10-8FCC-33C1-3BDB-BEE9E2C3127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43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2 Bilder mi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67A8704-5586-B743-9B41-DAE445CC4C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3700" y="1747941"/>
            <a:ext cx="4897438" cy="19364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7" name="Bildplatzhalter 16">
            <a:extLst>
              <a:ext uri="{FF2B5EF4-FFF2-40B4-BE49-F238E27FC236}">
                <a16:creationId xmlns:a16="http://schemas.microsoft.com/office/drawing/2014/main" id="{AC3BD136-9D34-534C-B08B-CAC5F3A871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3700" y="4156801"/>
            <a:ext cx="4897438" cy="19364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DD25D0D-608C-9D40-9EB4-3456E38907F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502" y="1768839"/>
            <a:ext cx="5956546" cy="4324456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F0C26CC-79BB-874E-BD0B-2665F304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8561990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4C9905C-BB85-D84E-8668-F386D54151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7" y="1292589"/>
            <a:ext cx="11087102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F6E686A-3956-6A20-B1C4-0571E6DD4F0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E612F8E-3EE7-3900-A68A-7B05B71F115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31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fe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62B7302D-C420-474C-BAFF-9D11C2BECDC9}"/>
              </a:ext>
            </a:extLst>
          </p:cNvPr>
          <p:cNvCxnSpPr/>
          <p:nvPr/>
        </p:nvCxnSpPr>
        <p:spPr>
          <a:xfrm>
            <a:off x="571500" y="1765300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7DF6E6C6-C103-9741-8BCE-3AC142EAA4A6}"/>
              </a:ext>
            </a:extLst>
          </p:cNvPr>
          <p:cNvCxnSpPr>
            <a:cxnSpLocks/>
          </p:cNvCxnSpPr>
          <p:nvPr/>
        </p:nvCxnSpPr>
        <p:spPr>
          <a:xfrm>
            <a:off x="6427788" y="1765300"/>
            <a:ext cx="521335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6E5B8316-56D0-4A48-BCE9-7BDC07E42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83" y="1268025"/>
            <a:ext cx="5212800" cy="497921"/>
          </a:xfrm>
          <a:prstGeom prst="rect">
            <a:avLst/>
          </a:prstGeom>
        </p:spPr>
        <p:txBody>
          <a:bodyPr lIns="90000"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5AE017A6-8A4E-E143-9CEA-7BFEB2F62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7835" y="1267637"/>
            <a:ext cx="5212800" cy="497921"/>
          </a:xfrm>
          <a:prstGeom prst="rect">
            <a:avLst/>
          </a:prstGeom>
        </p:spPr>
        <p:txBody>
          <a:bodyPr lIns="90000"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9819C5-9062-F745-8FB8-8B0A3FC0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E83463F-2B97-2740-9048-94D482183F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183" y="1896856"/>
            <a:ext cx="5212800" cy="419644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453D27AF-A664-5E40-8B15-31FED872C6A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7788" y="1896856"/>
            <a:ext cx="5213350" cy="419644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F280BE-81BC-3C1F-077A-D9E5348DB54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CCC731-8D73-DC70-AF83-4F7D9786C0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13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felder mit Überschrift u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6E5B8316-56D0-4A48-BCE9-7BDC07E42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83" y="1822658"/>
            <a:ext cx="5212800" cy="497921"/>
          </a:xfrm>
          <a:prstGeom prst="rect">
            <a:avLst/>
          </a:prstGeom>
        </p:spPr>
        <p:txBody>
          <a:bodyPr lIns="90000"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5AE017A6-8A4E-E143-9CEA-7BFEB2F622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7835" y="1822270"/>
            <a:ext cx="5233118" cy="497921"/>
          </a:xfrm>
          <a:prstGeom prst="rect">
            <a:avLst/>
          </a:prstGeom>
        </p:spPr>
        <p:txBody>
          <a:bodyPr lIns="90000" anchor="ctr" anchorCtr="0"/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E83463F-2B97-2740-9048-94D482183F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1183" y="2371984"/>
            <a:ext cx="5212800" cy="372131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453D27AF-A664-5E40-8B15-31FED872C6A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27788" y="2371984"/>
            <a:ext cx="5233118" cy="3721312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B4971300-7374-1248-BA4C-74ADD769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8593521" cy="76676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78A816C6-D47C-A849-9114-C4FA7BA142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4036" y="1292589"/>
            <a:ext cx="11415713" cy="365125"/>
          </a:xfrm>
        </p:spPr>
        <p:txBody>
          <a:bodyPr>
            <a:noAutofit/>
          </a:bodyPr>
          <a:lstStyle>
            <a:lvl1pPr marL="14288" indent="0">
              <a:buNone/>
              <a:defRPr sz="1500" b="1">
                <a:solidFill>
                  <a:srgbClr val="A6005C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99DE9A7E-60F2-FE4E-A918-E49CFD0BD0DB}"/>
              </a:ext>
            </a:extLst>
          </p:cNvPr>
          <p:cNvCxnSpPr>
            <a:cxnSpLocks/>
          </p:cNvCxnSpPr>
          <p:nvPr userDrawn="1"/>
        </p:nvCxnSpPr>
        <p:spPr>
          <a:xfrm>
            <a:off x="550865" y="2320598"/>
            <a:ext cx="5233118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1D8B204-28C8-EA4F-A3F7-5B92BB8A4A7F}"/>
              </a:ext>
            </a:extLst>
          </p:cNvPr>
          <p:cNvCxnSpPr>
            <a:cxnSpLocks/>
          </p:cNvCxnSpPr>
          <p:nvPr userDrawn="1"/>
        </p:nvCxnSpPr>
        <p:spPr>
          <a:xfrm>
            <a:off x="550863" y="2319933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15824960-2EAA-014D-88B5-0265AB24D172}"/>
              </a:ext>
            </a:extLst>
          </p:cNvPr>
          <p:cNvCxnSpPr/>
          <p:nvPr userDrawn="1"/>
        </p:nvCxnSpPr>
        <p:spPr>
          <a:xfrm>
            <a:off x="6407153" y="2316068"/>
            <a:ext cx="5212800" cy="0"/>
          </a:xfrm>
          <a:prstGeom prst="line">
            <a:avLst/>
          </a:prstGeom>
          <a:ln w="19050">
            <a:solidFill>
              <a:srgbClr val="A6005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411D03-D57C-917A-1054-FE91482D4AC3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/>
              <a:t>Präsentation Business Unit Renewables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FBE7ED-6E36-5F44-AD11-02DD217BE38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51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38">
            <a:extLst>
              <a:ext uri="{FF2B5EF4-FFF2-40B4-BE49-F238E27FC236}">
                <a16:creationId xmlns:a16="http://schemas.microsoft.com/office/drawing/2014/main" id="{C681700C-E800-1C45-BB7C-8E0643E8E582}"/>
              </a:ext>
            </a:extLst>
          </p:cNvPr>
          <p:cNvSpPr/>
          <p:nvPr userDrawn="1"/>
        </p:nvSpPr>
        <p:spPr>
          <a:xfrm>
            <a:off x="4763" y="6327775"/>
            <a:ext cx="12192000" cy="530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E088D8E4-6228-6E42-9811-7D00E0B646CB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1093621" y="6559709"/>
            <a:ext cx="206375" cy="23813"/>
          </a:xfrm>
          <a:prstGeom prst="rect">
            <a:avLst/>
          </a:prstGeom>
          <a:solidFill>
            <a:srgbClr val="D2007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de-DE" sz="1200">
              <a:solidFill>
                <a:srgbClr val="FFFF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C7CE3A6-6105-4440-AE09-864B3C6240B8}"/>
              </a:ext>
            </a:extLst>
          </p:cNvPr>
          <p:cNvSpPr/>
          <p:nvPr userDrawn="1"/>
        </p:nvSpPr>
        <p:spPr>
          <a:xfrm>
            <a:off x="0" y="0"/>
            <a:ext cx="12192000" cy="1038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0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B0BEDE-DC61-E54F-A7CA-C872B6E5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9"/>
            <a:ext cx="8585198" cy="76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Edit master title format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0BC443-EEC3-C84D-9757-0352D1411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00" y="1285875"/>
            <a:ext cx="11042715" cy="4808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18C60D-8971-E84F-B8C3-97EB28229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5356" y="6399212"/>
            <a:ext cx="49910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C35040-22C3-664F-9283-255FA990337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BC4A053-6409-3B43-A805-311EF186418E}"/>
              </a:ext>
            </a:extLst>
          </p:cNvPr>
          <p:cNvSpPr/>
          <p:nvPr userDrawn="1"/>
        </p:nvSpPr>
        <p:spPr>
          <a:xfrm>
            <a:off x="381000" y="134938"/>
            <a:ext cx="46038" cy="766762"/>
          </a:xfrm>
          <a:prstGeom prst="rect">
            <a:avLst/>
          </a:prstGeom>
          <a:solidFill>
            <a:srgbClr val="D2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uppieren 16">
            <a:extLst>
              <a:ext uri="{FF2B5EF4-FFF2-40B4-BE49-F238E27FC236}">
                <a16:creationId xmlns:a16="http://schemas.microsoft.com/office/drawing/2014/main" id="{6C34D37A-6270-D042-AAC1-235F7900C92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554923" y="-446088"/>
            <a:ext cx="15313026" cy="7750176"/>
            <a:chOff x="-1908000" y="-459635"/>
            <a:chExt cx="11483565" cy="7749636"/>
          </a:xfrm>
        </p:grpSpPr>
        <p:grpSp>
          <p:nvGrpSpPr>
            <p:cNvPr id="11" name="Gruppieren 17">
              <a:extLst>
                <a:ext uri="{FF2B5EF4-FFF2-40B4-BE49-F238E27FC236}">
                  <a16:creationId xmlns:a16="http://schemas.microsoft.com/office/drawing/2014/main" id="{7D8537F5-31EC-E84D-B89F-6521D6571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32972" y="5720825"/>
              <a:ext cx="325008" cy="358794"/>
              <a:chOff x="-432972" y="5720825"/>
              <a:chExt cx="325008" cy="358794"/>
            </a:xfrm>
          </p:grpSpPr>
          <p:cxnSp>
            <p:nvCxnSpPr>
              <p:cNvPr id="34" name="Gerade Verbindung 33">
                <a:extLst>
                  <a:ext uri="{FF2B5EF4-FFF2-40B4-BE49-F238E27FC236}">
                    <a16:creationId xmlns:a16="http://schemas.microsoft.com/office/drawing/2014/main" id="{0D8E6974-5932-8A47-9630-C45757F276B0}"/>
                  </a:ext>
                </a:extLst>
              </p:cNvPr>
              <p:cNvCxnSpPr/>
              <p:nvPr/>
            </p:nvCxnSpPr>
            <p:spPr>
              <a:xfrm>
                <a:off x="-431780" y="6080410"/>
                <a:ext cx="323816" cy="0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feld 42">
                <a:extLst>
                  <a:ext uri="{FF2B5EF4-FFF2-40B4-BE49-F238E27FC236}">
                    <a16:creationId xmlns:a16="http://schemas.microsoft.com/office/drawing/2014/main" id="{0AC1826D-8185-1844-900E-782D245F79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32970" y="5720072"/>
                <a:ext cx="325007" cy="325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e-DE" alt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7,45</a:t>
                </a:r>
              </a:p>
            </p:txBody>
          </p:sp>
        </p:grpSp>
        <p:grpSp>
          <p:nvGrpSpPr>
            <p:cNvPr id="12" name="Gruppieren 18">
              <a:extLst>
                <a:ext uri="{FF2B5EF4-FFF2-40B4-BE49-F238E27FC236}">
                  <a16:creationId xmlns:a16="http://schemas.microsoft.com/office/drawing/2014/main" id="{ACEF160F-6461-6546-8893-BD1BEF513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714" y="6896170"/>
              <a:ext cx="8319211" cy="393831"/>
              <a:chOff x="413714" y="6896170"/>
              <a:chExt cx="8319211" cy="393831"/>
            </a:xfrm>
          </p:grpSpPr>
          <p:sp>
            <p:nvSpPr>
              <p:cNvPr id="31" name="Regieanweisung // Fußzeile">
                <a:extLst>
                  <a:ext uri="{FF2B5EF4-FFF2-40B4-BE49-F238E27FC236}">
                    <a16:creationId xmlns:a16="http://schemas.microsoft.com/office/drawing/2014/main" id="{10DCC281-7780-F54A-95D2-B6E8285F7906}"/>
                  </a:ext>
                </a:extLst>
              </p:cNvPr>
              <p:cNvSpPr txBox="1"/>
              <p:nvPr/>
            </p:nvSpPr>
            <p:spPr>
              <a:xfrm rot="10800000" flipH="1" flipV="1">
                <a:off x="3824139" y="6896170"/>
                <a:ext cx="2186948" cy="32382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Customize footer field via menu: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 </a:t>
                </a:r>
                <a:r>
                  <a:rPr lang="de-DE" sz="9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</a:t>
                </a:r>
                <a:r>
                  <a:rPr lang="de-DE" sz="900" b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Header and Footer</a:t>
                </a:r>
              </a:p>
            </p:txBody>
          </p: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8E8474D8-7442-E142-AD16-67E357B18BAD}"/>
                  </a:ext>
                </a:extLst>
              </p:cNvPr>
              <p:cNvCxnSpPr/>
              <p:nvPr/>
            </p:nvCxnSpPr>
            <p:spPr>
              <a:xfrm>
                <a:off x="413714" y="6958236"/>
                <a:ext cx="0" cy="323828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id="{99E5D67C-D520-7D40-B403-4898B6D1D07E}"/>
                  </a:ext>
                </a:extLst>
              </p:cNvPr>
              <p:cNvCxnSpPr/>
              <p:nvPr/>
            </p:nvCxnSpPr>
            <p:spPr>
              <a:xfrm>
                <a:off x="8732925" y="6966173"/>
                <a:ext cx="0" cy="323828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ieren 19">
              <a:extLst>
                <a:ext uri="{FF2B5EF4-FFF2-40B4-BE49-F238E27FC236}">
                  <a16:creationId xmlns:a16="http://schemas.microsoft.com/office/drawing/2014/main" id="{8AC1805B-F2A8-4645-9EEF-1A28F958C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50557" y="1268325"/>
              <a:ext cx="325008" cy="4811293"/>
              <a:chOff x="9250557" y="1268325"/>
              <a:chExt cx="325008" cy="4811293"/>
            </a:xfrm>
          </p:grpSpPr>
          <p:sp>
            <p:nvSpPr>
              <p:cNvPr id="27" name="Textfeld 33">
                <a:extLst>
                  <a:ext uri="{FF2B5EF4-FFF2-40B4-BE49-F238E27FC236}">
                    <a16:creationId xmlns:a16="http://schemas.microsoft.com/office/drawing/2014/main" id="{32B8358A-2430-934F-9B41-DFA39887DA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0558" y="1305543"/>
                <a:ext cx="325007" cy="323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e-DE" alt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6,03</a:t>
                </a:r>
              </a:p>
            </p:txBody>
          </p:sp>
          <p:cxnSp>
            <p:nvCxnSpPr>
              <p:cNvPr id="28" name="Gerade Verbindung 27">
                <a:extLst>
                  <a:ext uri="{FF2B5EF4-FFF2-40B4-BE49-F238E27FC236}">
                    <a16:creationId xmlns:a16="http://schemas.microsoft.com/office/drawing/2014/main" id="{995A97BE-AC31-DB46-9D3D-9CE94463E7A7}"/>
                  </a:ext>
                </a:extLst>
              </p:cNvPr>
              <p:cNvCxnSpPr/>
              <p:nvPr/>
            </p:nvCxnSpPr>
            <p:spPr>
              <a:xfrm>
                <a:off x="9250558" y="1269033"/>
                <a:ext cx="325007" cy="0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>
                <a:extLst>
                  <a:ext uri="{FF2B5EF4-FFF2-40B4-BE49-F238E27FC236}">
                    <a16:creationId xmlns:a16="http://schemas.microsoft.com/office/drawing/2014/main" id="{D9A747F2-686A-7C46-A60E-3F241F3C558A}"/>
                  </a:ext>
                </a:extLst>
              </p:cNvPr>
              <p:cNvCxnSpPr/>
              <p:nvPr/>
            </p:nvCxnSpPr>
            <p:spPr>
              <a:xfrm>
                <a:off x="9250558" y="6080411"/>
                <a:ext cx="325007" cy="0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36">
                <a:extLst>
                  <a:ext uri="{FF2B5EF4-FFF2-40B4-BE49-F238E27FC236}">
                    <a16:creationId xmlns:a16="http://schemas.microsoft.com/office/drawing/2014/main" id="{526E7EF6-AC41-CC42-B938-9A670280B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0558" y="5721661"/>
                <a:ext cx="325007" cy="323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de-DE" alt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7,45</a:t>
                </a:r>
              </a:p>
            </p:txBody>
          </p:sp>
        </p:grpSp>
        <p:grpSp>
          <p:nvGrpSpPr>
            <p:cNvPr id="14" name="Gruppieren 20">
              <a:extLst>
                <a:ext uri="{FF2B5EF4-FFF2-40B4-BE49-F238E27FC236}">
                  <a16:creationId xmlns:a16="http://schemas.microsoft.com/office/drawing/2014/main" id="{C04A3FC3-B83E-EE45-B903-F76DD6280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714" y="-459635"/>
              <a:ext cx="8310881" cy="350814"/>
              <a:chOff x="413714" y="-459635"/>
              <a:chExt cx="8310881" cy="350814"/>
            </a:xfrm>
          </p:grpSpPr>
          <p:sp>
            <p:nvSpPr>
              <p:cNvPr id="22" name="Regieanweisung // Fußzeile">
                <a:extLst>
                  <a:ext uri="{FF2B5EF4-FFF2-40B4-BE49-F238E27FC236}">
                    <a16:creationId xmlns:a16="http://schemas.microsoft.com/office/drawing/2014/main" id="{B78EDFE5-E873-EE47-97D0-C183B67D7C02}"/>
                  </a:ext>
                </a:extLst>
              </p:cNvPr>
              <p:cNvSpPr txBox="1"/>
              <p:nvPr/>
            </p:nvSpPr>
            <p:spPr>
              <a:xfrm rot="10800000" flipH="1" flipV="1">
                <a:off x="454429" y="-388202"/>
                <a:ext cx="721443" cy="18572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b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15,40</a:t>
                </a:r>
              </a:p>
            </p:txBody>
          </p:sp>
          <p:cxnSp>
            <p:nvCxnSpPr>
              <p:cNvPr id="23" name="Gerade Verbindung 22">
                <a:extLst>
                  <a:ext uri="{FF2B5EF4-FFF2-40B4-BE49-F238E27FC236}">
                    <a16:creationId xmlns:a16="http://schemas.microsoft.com/office/drawing/2014/main" id="{EE92C6FB-E1D3-A14B-8337-1C71E8F92578}"/>
                  </a:ext>
                </a:extLst>
              </p:cNvPr>
              <p:cNvCxnSpPr/>
              <p:nvPr/>
            </p:nvCxnSpPr>
            <p:spPr>
              <a:xfrm>
                <a:off x="413714" y="-459635"/>
                <a:ext cx="0" cy="323828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C1D0DD45-B29D-504C-90BB-992360EE4D33}"/>
                  </a:ext>
                </a:extLst>
              </p:cNvPr>
              <p:cNvCxnSpPr/>
              <p:nvPr/>
            </p:nvCxnSpPr>
            <p:spPr>
              <a:xfrm>
                <a:off x="8724595" y="-432649"/>
                <a:ext cx="0" cy="323828"/>
              </a:xfrm>
              <a:prstGeom prst="line">
                <a:avLst/>
              </a:prstGeom>
              <a:ln w="0">
                <a:solidFill>
                  <a:schemeClr val="tx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feld 31">
                <a:extLst>
                  <a:ext uri="{FF2B5EF4-FFF2-40B4-BE49-F238E27FC236}">
                    <a16:creationId xmlns:a16="http://schemas.microsoft.com/office/drawing/2014/main" id="{AE71F273-4510-8441-91F2-D8447E1E71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0759" y="-408838"/>
                <a:ext cx="1050021" cy="206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5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defRPr/>
                </a:pPr>
                <a:endParaRPr lang="de-DE" altLang="de-DE" sz="90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  <a:p>
                <a:pPr algn="r" eaLnBrk="1" hangingPunct="1">
                  <a:defRPr/>
                </a:pPr>
                <a:r>
                  <a:rPr lang="de-DE" alt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15,40</a:t>
                </a:r>
              </a:p>
            </p:txBody>
          </p:sp>
          <p:sp>
            <p:nvSpPr>
              <p:cNvPr id="26" name="Regieanweisung // Hilfslinien">
                <a:extLst>
                  <a:ext uri="{FF2B5EF4-FFF2-40B4-BE49-F238E27FC236}">
                    <a16:creationId xmlns:a16="http://schemas.microsoft.com/office/drawing/2014/main" id="{B606B408-2B95-7844-BCD4-E8E022374EAF}"/>
                  </a:ext>
                </a:extLst>
              </p:cNvPr>
              <p:cNvSpPr txBox="1"/>
              <p:nvPr/>
            </p:nvSpPr>
            <p:spPr>
              <a:xfrm rot="10800000" flipH="1" flipV="1">
                <a:off x="2592091" y="-432649"/>
                <a:ext cx="3958412" cy="32382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b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Display guidance lines via Menu: </a:t>
                </a:r>
                <a:b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de-DE" sz="900" b="1">
                    <a:solidFill>
                      <a:schemeClr val="tx2"/>
                    </a:solidFill>
                    <a:cs typeface="Arial" panose="020B0604020202020204" pitchFamily="34" charset="0"/>
                  </a:rPr>
                  <a:t>View </a:t>
                </a:r>
                <a: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// </a:t>
                </a:r>
                <a:r>
                  <a:rPr lang="de-DE" sz="900" b="1">
                    <a:solidFill>
                      <a:schemeClr val="tx2"/>
                    </a:solidFill>
                    <a:cs typeface="Arial" panose="020B0604020202020204" pitchFamily="34" charset="0"/>
                  </a:rPr>
                  <a:t>Guidance lines </a:t>
                </a:r>
                <a:r>
                  <a:rPr lang="de-DE" sz="900">
                    <a:solidFill>
                      <a:schemeClr val="tx2"/>
                    </a:solidFill>
                    <a:cs typeface="Arial" panose="020B0604020202020204" pitchFamily="34" charset="0"/>
                  </a:rPr>
                  <a:t>// Set checkmark at </a:t>
                </a:r>
                <a:r>
                  <a:rPr lang="de-DE" sz="900" b="1">
                    <a:solidFill>
                      <a:schemeClr val="tx2"/>
                    </a:solidFill>
                    <a:cs typeface="Arial" panose="020B0604020202020204" pitchFamily="34" charset="0"/>
                  </a:rPr>
                  <a:t>Guidance lines</a:t>
                </a:r>
              </a:p>
            </p:txBody>
          </p:sp>
        </p:grpSp>
        <p:grpSp>
          <p:nvGrpSpPr>
            <p:cNvPr id="15" name="Gruppieren 21">
              <a:extLst>
                <a:ext uri="{FF2B5EF4-FFF2-40B4-BE49-F238E27FC236}">
                  <a16:creationId xmlns:a16="http://schemas.microsoft.com/office/drawing/2014/main" id="{727B4A27-262C-5F4F-BFC5-84BACBE34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08000" y="657080"/>
              <a:ext cx="1800036" cy="3694256"/>
              <a:chOff x="-1908000" y="657080"/>
              <a:chExt cx="1800036" cy="3694256"/>
            </a:xfrm>
          </p:grpSpPr>
          <p:sp>
            <p:nvSpPr>
              <p:cNvPr id="16" name="Regieanweisung // Listenebenen">
                <a:extLst>
                  <a:ext uri="{FF2B5EF4-FFF2-40B4-BE49-F238E27FC236}">
                    <a16:creationId xmlns:a16="http://schemas.microsoft.com/office/drawing/2014/main" id="{88C8FB28-59B8-154B-A099-499DDB0A9308}"/>
                  </a:ext>
                </a:extLst>
              </p:cNvPr>
              <p:cNvSpPr txBox="1"/>
              <p:nvPr/>
            </p:nvSpPr>
            <p:spPr>
              <a:xfrm rot="10800000" flipH="1" flipV="1">
                <a:off x="-1368703" y="3326289"/>
                <a:ext cx="1260739" cy="71908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900"/>
                  </a:spcBef>
                  <a:spcAft>
                    <a:spcPts val="0"/>
                  </a:spcAft>
                  <a:defRPr/>
                </a:pPr>
                <a:r>
                  <a:rPr lang="de-DE" sz="900" dirty="0" err="1">
                    <a:solidFill>
                      <a:schemeClr val="tx2"/>
                    </a:solidFill>
                    <a:cs typeface="Arial" panose="020B0604020202020204" pitchFamily="34" charset="0"/>
                  </a:rPr>
                  <a:t>Changing</a:t>
                </a: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the </a:t>
                </a:r>
                <a:r>
                  <a:rPr lang="de-DE" sz="900" dirty="0" err="1">
                    <a:solidFill>
                      <a:schemeClr val="tx2"/>
                    </a:solidFill>
                    <a:cs typeface="Arial" panose="020B0604020202020204" pitchFamily="34" charset="0"/>
                  </a:rPr>
                  <a:t>text</a:t>
                </a: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900" dirty="0" err="1">
                    <a:solidFill>
                      <a:schemeClr val="tx2"/>
                    </a:solidFill>
                    <a:cs typeface="Arial" panose="020B0604020202020204" pitchFamily="34" charset="0"/>
                  </a:rPr>
                  <a:t>level</a:t>
                </a:r>
                <a:b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in the </a:t>
                </a:r>
                <a:r>
                  <a:rPr lang="de-DE" sz="900" dirty="0" err="1">
                    <a:solidFill>
                      <a:schemeClr val="tx2"/>
                    </a:solidFill>
                    <a:cs typeface="Arial" panose="020B0604020202020204" pitchFamily="34" charset="0"/>
                  </a:rPr>
                  <a:t>menu</a:t>
                </a: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via: </a:t>
                </a:r>
                <a:b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endParaRPr lang="de-DE" sz="900" b="1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Listenebenen verringern">
                <a:extLst>
                  <a:ext uri="{FF2B5EF4-FFF2-40B4-BE49-F238E27FC236}">
                    <a16:creationId xmlns:a16="http://schemas.microsoft.com/office/drawing/2014/main" id="{43A5260F-E8B4-6045-9747-51432FCFBF98}"/>
                  </a:ext>
                </a:extLst>
              </p:cNvPr>
              <p:cNvSpPr txBox="1"/>
              <p:nvPr/>
            </p:nvSpPr>
            <p:spPr>
              <a:xfrm rot="10800000" flipH="1" flipV="1">
                <a:off x="-1322274" y="4099349"/>
                <a:ext cx="647632" cy="25239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ctr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>
                    <a:solidFill>
                      <a:schemeClr val="tx2"/>
                    </a:solidFill>
                    <a:cs typeface="Arial" panose="020B0604020202020204" pitchFamily="34" charset="0"/>
                  </a:rPr>
                  <a:t>Reduce list level</a:t>
                </a:r>
              </a:p>
            </p:txBody>
          </p:sp>
          <p:sp>
            <p:nvSpPr>
              <p:cNvPr id="18" name="Listenebenen erhöhen">
                <a:extLst>
                  <a:ext uri="{FF2B5EF4-FFF2-40B4-BE49-F238E27FC236}">
                    <a16:creationId xmlns:a16="http://schemas.microsoft.com/office/drawing/2014/main" id="{79336589-362C-9F4C-A729-8062D0BC6EE4}"/>
                  </a:ext>
                </a:extLst>
              </p:cNvPr>
              <p:cNvSpPr txBox="1"/>
              <p:nvPr/>
            </p:nvSpPr>
            <p:spPr>
              <a:xfrm rot="10800000" flipH="1" flipV="1">
                <a:off x="-1322274" y="3775521"/>
                <a:ext cx="647632" cy="25239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ctr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800">
                    <a:solidFill>
                      <a:schemeClr val="tx2"/>
                    </a:solidFill>
                    <a:cs typeface="Arial" panose="020B0604020202020204" pitchFamily="34" charset="0"/>
                  </a:rPr>
                  <a:t>Increase list level</a:t>
                </a:r>
              </a:p>
            </p:txBody>
          </p:sp>
          <p:sp>
            <p:nvSpPr>
              <p:cNvPr id="19" name="Regieanweisung // Allgemein">
                <a:extLst>
                  <a:ext uri="{FF2B5EF4-FFF2-40B4-BE49-F238E27FC236}">
                    <a16:creationId xmlns:a16="http://schemas.microsoft.com/office/drawing/2014/main" id="{E7F055E6-FFBA-A145-B747-0752B63C38E2}"/>
                  </a:ext>
                </a:extLst>
              </p:cNvPr>
              <p:cNvSpPr txBox="1"/>
              <p:nvPr/>
            </p:nvSpPr>
            <p:spPr>
              <a:xfrm rot="10800000" flipH="1" flipV="1">
                <a:off x="-1908000" y="656300"/>
                <a:ext cx="1800036" cy="107942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 anchor="ctr"/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auto">
                  <a:spcBef>
                    <a:spcPts val="1000"/>
                  </a:spcBef>
                  <a:spcAft>
                    <a:spcPts val="0"/>
                  </a:spcAft>
                  <a:defRPr/>
                </a:pPr>
                <a:r>
                  <a:rPr lang="de-DE" sz="900" dirty="0" err="1">
                    <a:solidFill>
                      <a:schemeClr val="tx2"/>
                    </a:solidFill>
                    <a:cs typeface="Arial" panose="020B0604020202020204" pitchFamily="34" charset="0"/>
                  </a:rPr>
                  <a:t>Changing</a:t>
                </a: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the </a:t>
                </a:r>
                <a:r>
                  <a:rPr lang="de-DE" sz="900" dirty="0" err="1">
                    <a:solidFill>
                      <a:schemeClr val="tx2"/>
                    </a:solidFill>
                    <a:cs typeface="Arial" panose="020B0604020202020204" pitchFamily="34" charset="0"/>
                  </a:rPr>
                  <a:t>slide</a:t>
                </a: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</a:t>
                </a:r>
                <a:r>
                  <a:rPr lang="de-DE" sz="900" dirty="0" err="1">
                    <a:solidFill>
                      <a:schemeClr val="tx2"/>
                    </a:solidFill>
                    <a:cs typeface="Arial" panose="020B0604020202020204" pitchFamily="34" charset="0"/>
                  </a:rPr>
                  <a:t>layout</a:t>
                </a: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</a:t>
                </a:r>
                <a:b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</a:b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in the </a:t>
                </a:r>
                <a:r>
                  <a:rPr lang="de-DE" sz="900" dirty="0" err="1">
                    <a:solidFill>
                      <a:schemeClr val="tx2"/>
                    </a:solidFill>
                    <a:cs typeface="Arial" panose="020B0604020202020204" pitchFamily="34" charset="0"/>
                  </a:rPr>
                  <a:t>menu</a:t>
                </a:r>
                <a:r>
                  <a:rPr lang="de-DE" sz="9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 via:</a:t>
                </a:r>
              </a:p>
              <a:p>
                <a:pPr algn="r" fontAlgn="auto">
                  <a:spcBef>
                    <a:spcPts val="1000"/>
                  </a:spcBef>
                  <a:spcAft>
                    <a:spcPts val="0"/>
                  </a:spcAft>
                  <a:defRPr/>
                </a:pPr>
                <a:endParaRPr lang="de-DE" sz="900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  <a:p>
                <a:pPr algn="r" fontAlgn="auto">
                  <a:spcBef>
                    <a:spcPts val="1000"/>
                  </a:spcBef>
                  <a:spcAft>
                    <a:spcPts val="0"/>
                  </a:spcAft>
                  <a:defRPr/>
                </a:pPr>
                <a:endParaRPr lang="de-DE" sz="900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  <a:p>
                <a:pPr algn="r" fontAlgn="auto">
                  <a:spcBef>
                    <a:spcPts val="1000"/>
                  </a:spcBef>
                  <a:spcAft>
                    <a:spcPts val="0"/>
                  </a:spcAft>
                  <a:defRPr/>
                </a:pPr>
                <a:endParaRPr lang="de-DE" sz="900" dirty="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20" name="Bild Listenebenen erhöhen">
                <a:extLst>
                  <a:ext uri="{FF2B5EF4-FFF2-40B4-BE49-F238E27FC236}">
                    <a16:creationId xmlns:a16="http://schemas.microsoft.com/office/drawing/2014/main" id="{1CA17BD3-6CE4-BD47-90CC-EB42ADCEC6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3" y="3792629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Bild Listenebenen verringern">
                <a:extLst>
                  <a:ext uri="{FF2B5EF4-FFF2-40B4-BE49-F238E27FC236}">
                    <a16:creationId xmlns:a16="http://schemas.microsoft.com/office/drawing/2014/main" id="{96EA5A8C-214A-2B4A-891E-DBFFA17CC2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3004" y="4116625"/>
                <a:ext cx="495003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6" name="Regieanweisung // Fußzeile">
            <a:extLst>
              <a:ext uri="{FF2B5EF4-FFF2-40B4-BE49-F238E27FC236}">
                <a16:creationId xmlns:a16="http://schemas.microsoft.com/office/drawing/2014/main" id="{E78C4F3D-65B3-9243-852C-FDB1E431E890}"/>
              </a:ext>
            </a:extLst>
          </p:cNvPr>
          <p:cNvSpPr txBox="1"/>
          <p:nvPr userDrawn="1"/>
        </p:nvSpPr>
        <p:spPr bwMode="auto">
          <a:xfrm rot="10800000" flipH="1" flipV="1">
            <a:off x="608965" y="7049294"/>
            <a:ext cx="962025" cy="185738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b"/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15,40</a:t>
            </a:r>
          </a:p>
        </p:txBody>
      </p:sp>
      <p:sp>
        <p:nvSpPr>
          <p:cNvPr id="37" name="Textfeld 31">
            <a:extLst>
              <a:ext uri="{FF2B5EF4-FFF2-40B4-BE49-F238E27FC236}">
                <a16:creationId xmlns:a16="http://schemas.microsoft.com/office/drawing/2014/main" id="{9B15F325-513D-8B47-B23E-450595E2CB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55238" y="6992938"/>
            <a:ext cx="14001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de-DE" altLang="de-DE" sz="9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de-DE" altLang="de-DE" sz="900">
                <a:solidFill>
                  <a:schemeClr val="tx2"/>
                </a:solidFill>
                <a:cs typeface="Arial" panose="020B0604020202020204" pitchFamily="34" charset="0"/>
              </a:rPr>
              <a:t>15,40</a:t>
            </a:r>
          </a:p>
        </p:txBody>
      </p:sp>
      <p:pic>
        <p:nvPicPr>
          <p:cNvPr id="38" name="Grafik 4" descr="Ein Bild, das Screenshot, drinnen enthält.&#10;&#10;Automatisch generierte Beschreibung">
            <a:extLst>
              <a:ext uri="{FF2B5EF4-FFF2-40B4-BE49-F238E27FC236}">
                <a16:creationId xmlns:a16="http://schemas.microsoft.com/office/drawing/2014/main" id="{D55C135F-4AA6-864E-87AB-B14B3EE1BC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59100" y="1076325"/>
            <a:ext cx="281463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43863633-9672-4636-A625-A275BD90F40F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9853" y="291980"/>
            <a:ext cx="2153330" cy="513986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CA0929-90E8-7AE4-2166-9892FF539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020" y="6399212"/>
            <a:ext cx="1025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Presentation Business Unit Renewables</a:t>
            </a:r>
          </a:p>
        </p:txBody>
      </p:sp>
    </p:spTree>
    <p:extLst>
      <p:ext uri="{BB962C8B-B14F-4D97-AF65-F5344CB8AC3E}">
        <p14:creationId xmlns:p14="http://schemas.microsoft.com/office/powerpoint/2010/main" val="231973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68" r:id="rId3"/>
    <p:sldLayoutId id="2147483659" r:id="rId4"/>
    <p:sldLayoutId id="2147483669" r:id="rId5"/>
    <p:sldLayoutId id="2147483662" r:id="rId6"/>
    <p:sldLayoutId id="2147483670" r:id="rId7"/>
    <p:sldLayoutId id="2147483660" r:id="rId8"/>
    <p:sldLayoutId id="2147483671" r:id="rId9"/>
    <p:sldLayoutId id="2147483672" r:id="rId10"/>
    <p:sldLayoutId id="2147483661" r:id="rId11"/>
    <p:sldLayoutId id="2147483663" r:id="rId12"/>
    <p:sldLayoutId id="2147483673" r:id="rId13"/>
    <p:sldLayoutId id="2147483677" r:id="rId14"/>
    <p:sldLayoutId id="2147483666" r:id="rId15"/>
    <p:sldLayoutId id="2147483674" r:id="rId16"/>
    <p:sldLayoutId id="2147483667" r:id="rId17"/>
    <p:sldLayoutId id="2147483676" r:id="rId18"/>
    <p:sldLayoutId id="2147483678" r:id="rId19"/>
    <p:sldLayoutId id="2147483649" r:id="rId20"/>
    <p:sldLayoutId id="2147483675" r:id="rId21"/>
    <p:sldLayoutId id="2147483657" r:id="rId22"/>
    <p:sldLayoutId id="2147483658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7188" indent="-3429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A6005C"/>
        </a:buClr>
        <a:buSzPct val="12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2861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A6005C"/>
        </a:buClr>
        <a:buSzPct val="70000"/>
        <a:buFont typeface="Courier New" panose="02070309020205020404" pitchFamily="49" charset="0"/>
        <a:buChar char="o"/>
        <a:tabLst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8525" indent="-18256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A6005C"/>
        </a:buClr>
        <a:buFont typeface="Symbol" pitchFamily="2" charset="2"/>
        <a:buChar char="-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5700" indent="-21431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A6005C"/>
        </a:buClr>
        <a:buFont typeface="Wingdings" pitchFamily="2" charset="2"/>
        <a:buChar char="ü"/>
        <a:tabLst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39850" indent="-18415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rgbClr val="A6005C"/>
        </a:buClr>
        <a:buFont typeface="Wingdings" pitchFamily="2" charset="2"/>
        <a:buChar char="Ø"/>
        <a:tabLst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orient="horz" pos="3843" userDrawn="1">
          <p15:clr>
            <a:srgbClr val="F26B43"/>
          </p15:clr>
        </p15:guide>
        <p15:guide id="4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mailto:andre.zarse@dornier-group.com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Bild%20von%20%3ca%20href=%22https:/de.freepik.com/fotos-kostenlos/3d-windmuehlenprojekt-zum-energiesparen_13328751.htm#page=4&amp;query=solar%20energy&amp;position=7&amp;from_view=search&amp;track=ais&quot;&gt;Freepik&lt;/a&gt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isham.ramahi@dornier-group.com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Raed.romhi@dornier-group.com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E621762-31B2-CDB7-D79E-8DDB8E8DA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612"/>
            <a:ext cx="12192000" cy="4684776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63F25B-1720-F672-3844-4610004D8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companions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of the energy transition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9CE04F5-1BC9-2A0C-8BFB-BC5F206A99F2}"/>
              </a:ext>
            </a:extLst>
          </p:cNvPr>
          <p:cNvSpPr txBox="1"/>
          <p:nvPr/>
        </p:nvSpPr>
        <p:spPr>
          <a:xfrm rot="1413906">
            <a:off x="8387214" y="4639635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878584"/>
                </a:solidFill>
              </a:rPr>
              <a:t>______</a:t>
            </a:r>
          </a:p>
        </p:txBody>
      </p:sp>
    </p:spTree>
    <p:extLst>
      <p:ext uri="{BB962C8B-B14F-4D97-AF65-F5344CB8AC3E}">
        <p14:creationId xmlns:p14="http://schemas.microsoft.com/office/powerpoint/2010/main" val="274767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0A2491-3026-5E67-A5BB-ADEC35F96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andre.zarse@dornier-group.com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966CA2-4844-A51A-96D7-A8B8BBCFB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5646" y="4453750"/>
            <a:ext cx="3974734" cy="835062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+49 172 3517649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81AC61-E27C-11DF-8A36-9AAFB1C1D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André Zarse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B74602D-1DCB-19A5-E78E-0C6B666D81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Division Manager of Electrical- I&amp;C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5BD737D-18F2-9249-36AB-78AC83AD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1698783-3DC6-1A82-A879-76368C634E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Dornier Group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AD946D0-69BA-10B5-F4D9-A3799C8F53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10</a:t>
            </a:fld>
            <a:endParaRPr lang="de-DE"/>
          </a:p>
        </p:txBody>
      </p:sp>
      <p:pic>
        <p:nvPicPr>
          <p:cNvPr id="14" name="Bildplatzhalter 13" descr="Ein Bild, das Person, Menschliches Gesicht, Krawatte, Kleidung enthält.&#10;&#10;Automatisch generierte Beschreibung">
            <a:extLst>
              <a:ext uri="{FF2B5EF4-FFF2-40B4-BE49-F238E27FC236}">
                <a16:creationId xmlns:a16="http://schemas.microsoft.com/office/drawing/2014/main" id="{C8A97F45-9FAD-1227-CD84-5ED8ACF1C7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907" r="259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361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50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DA1833F-2217-460B-5707-54D26549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Business Unit </a:t>
            </a:r>
            <a:r>
              <a:rPr lang="de-DE" dirty="0" err="1"/>
              <a:t>Renewables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180BEAE-BCAB-BB87-7B45-BC4D422617E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Business Unit </a:t>
            </a:r>
            <a:r>
              <a:rPr lang="de-DE" dirty="0" err="1"/>
              <a:t>Renewables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9B07CD-88F3-9325-FAE0-6C741ACF0F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31BFE0-7F36-4FD5-5B72-315F1B526769}"/>
              </a:ext>
            </a:extLst>
          </p:cNvPr>
          <p:cNvSpPr/>
          <p:nvPr/>
        </p:nvSpPr>
        <p:spPr>
          <a:xfrm>
            <a:off x="577660" y="2630805"/>
            <a:ext cx="2515164" cy="68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>
                <a:solidFill>
                  <a:schemeClr val="bg1"/>
                </a:solidFill>
                <a:highlight>
                  <a:srgbClr val="A6005C"/>
                </a:highlight>
              </a:rPr>
              <a:t>60 employees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8C2DAA4-5311-D2BF-9DE6-CC6BB0F82119}"/>
              </a:ext>
            </a:extLst>
          </p:cNvPr>
          <p:cNvSpPr/>
          <p:nvPr/>
        </p:nvSpPr>
        <p:spPr>
          <a:xfrm>
            <a:off x="606578" y="2062464"/>
            <a:ext cx="1896770" cy="68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>
                <a:solidFill>
                  <a:schemeClr val="bg1"/>
                </a:solidFill>
                <a:highlight>
                  <a:srgbClr val="A6005C"/>
                </a:highlight>
              </a:rPr>
              <a:t>70 projects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E5784EC-7889-445F-9634-49CA9188F53D}"/>
              </a:ext>
            </a:extLst>
          </p:cNvPr>
          <p:cNvSpPr/>
          <p:nvPr/>
        </p:nvSpPr>
        <p:spPr>
          <a:xfrm>
            <a:off x="606577" y="1454104"/>
            <a:ext cx="2515164" cy="68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>
                <a:solidFill>
                  <a:schemeClr val="bg1"/>
                </a:solidFill>
                <a:highlight>
                  <a:srgbClr val="A6005C"/>
                </a:highlight>
              </a:rPr>
              <a:t>EUR 3.1 million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1EE7FF4-101D-D45B-D0A3-844B4AFE7499}"/>
              </a:ext>
            </a:extLst>
          </p:cNvPr>
          <p:cNvSpPr/>
          <p:nvPr/>
        </p:nvSpPr>
        <p:spPr>
          <a:xfrm>
            <a:off x="574152" y="3326221"/>
            <a:ext cx="2783022" cy="68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>
                <a:solidFill>
                  <a:schemeClr val="bg1"/>
                </a:solidFill>
                <a:highlight>
                  <a:srgbClr val="A6005C"/>
                </a:highlight>
              </a:rPr>
              <a:t>Our services</a:t>
            </a:r>
          </a:p>
        </p:txBody>
      </p:sp>
      <p:sp>
        <p:nvSpPr>
          <p:cNvPr id="14" name="Rounded Rectangle">
            <a:extLst>
              <a:ext uri="{FF2B5EF4-FFF2-40B4-BE49-F238E27FC236}">
                <a16:creationId xmlns:a16="http://schemas.microsoft.com/office/drawing/2014/main" id="{7DF2604A-3C2F-99F9-5169-933EBD814C25}"/>
              </a:ext>
            </a:extLst>
          </p:cNvPr>
          <p:cNvSpPr/>
          <p:nvPr/>
        </p:nvSpPr>
        <p:spPr>
          <a:xfrm>
            <a:off x="2873874" y="1644276"/>
            <a:ext cx="2827502" cy="333283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in 2021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">
            <a:extLst>
              <a:ext uri="{FF2B5EF4-FFF2-40B4-BE49-F238E27FC236}">
                <a16:creationId xmlns:a16="http://schemas.microsoft.com/office/drawing/2014/main" id="{13483626-6FF1-82AA-3C0F-FA8145085C63}"/>
              </a:ext>
            </a:extLst>
          </p:cNvPr>
          <p:cNvSpPr/>
          <p:nvPr/>
        </p:nvSpPr>
        <p:spPr>
          <a:xfrm>
            <a:off x="2298652" y="2282269"/>
            <a:ext cx="3607266" cy="295644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we realize on average per year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">
            <a:extLst>
              <a:ext uri="{FF2B5EF4-FFF2-40B4-BE49-F238E27FC236}">
                <a16:creationId xmlns:a16="http://schemas.microsoft.com/office/drawing/2014/main" id="{46A2EE83-2D01-0E37-2E91-58DBC3DA116F}"/>
              </a:ext>
            </a:extLst>
          </p:cNvPr>
          <p:cNvSpPr/>
          <p:nvPr/>
        </p:nvSpPr>
        <p:spPr>
          <a:xfrm>
            <a:off x="2655991" y="2856460"/>
            <a:ext cx="3045385" cy="320267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are currently working in the business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ounded Rectangle">
            <a:extLst>
              <a:ext uri="{FF2B5EF4-FFF2-40B4-BE49-F238E27FC236}">
                <a16:creationId xmlns:a16="http://schemas.microsoft.com/office/drawing/2014/main" id="{B7C40378-AA6E-529E-3A0B-75F862B92507}"/>
              </a:ext>
            </a:extLst>
          </p:cNvPr>
          <p:cNvSpPr/>
          <p:nvPr/>
        </p:nvSpPr>
        <p:spPr>
          <a:xfrm>
            <a:off x="2506001" y="3827687"/>
            <a:ext cx="4004866" cy="280877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r>
              <a:rPr lang="de-DE" sz="1200">
                <a:latin typeface="Arial"/>
                <a:cs typeface="Arial"/>
              </a:rPr>
              <a:t>contain </a:t>
            </a:r>
            <a:r>
              <a:rPr lang="de-DE" sz="1200" err="1">
                <a:latin typeface="Arial"/>
                <a:cs typeface="Arial"/>
              </a:rPr>
              <a:t>among</a:t>
            </a:r>
            <a:r>
              <a:rPr lang="de-DE" sz="1200">
                <a:latin typeface="Arial"/>
                <a:cs typeface="Arial"/>
              </a:rPr>
              <a:t> </a:t>
            </a:r>
            <a:r>
              <a:rPr lang="de-DE" sz="1200" err="1">
                <a:latin typeface="Arial"/>
                <a:cs typeface="Arial"/>
              </a:rPr>
              <a:t>others</a:t>
            </a:r>
            <a:r>
              <a:rPr lang="de-DE" sz="1200" dirty="0">
                <a:latin typeface="Arial"/>
                <a:cs typeface="Arial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Solar PV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design and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&amp; Storage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DC20452-EAB4-7191-C6C7-11E02555E163}"/>
              </a:ext>
            </a:extLst>
          </p:cNvPr>
          <p:cNvSpPr/>
          <p:nvPr/>
        </p:nvSpPr>
        <p:spPr>
          <a:xfrm>
            <a:off x="571499" y="4402258"/>
            <a:ext cx="2515164" cy="68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e-DE" sz="2200" b="1" dirty="0" err="1">
                <a:solidFill>
                  <a:schemeClr val="bg1"/>
                </a:solidFill>
                <a:highlight>
                  <a:srgbClr val="A6005C"/>
                </a:highlight>
              </a:rPr>
              <a:t>milestones</a:t>
            </a:r>
          </a:p>
        </p:txBody>
      </p:sp>
      <p:sp>
        <p:nvSpPr>
          <p:cNvPr id="12" name="Rounded Rectangle">
            <a:extLst>
              <a:ext uri="{FF2B5EF4-FFF2-40B4-BE49-F238E27FC236}">
                <a16:creationId xmlns:a16="http://schemas.microsoft.com/office/drawing/2014/main" id="{DDAB4A06-8986-240F-387D-B26423977B01}"/>
              </a:ext>
            </a:extLst>
          </p:cNvPr>
          <p:cNvSpPr/>
          <p:nvPr/>
        </p:nvSpPr>
        <p:spPr>
          <a:xfrm>
            <a:off x="2251528" y="4463273"/>
            <a:ext cx="4256030" cy="1503320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40 Projects in Solar and Wind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4 GW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4 Airport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Decarbonisation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and 7 Mining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Decarbonisation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5 Floating PV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13 wind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turbines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and Germany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Placeholder 23" descr="A picture containing outdoor object, windmill&#10;&#10;Description automatically generated">
            <a:extLst>
              <a:ext uri="{FF2B5EF4-FFF2-40B4-BE49-F238E27FC236}">
                <a16:creationId xmlns:a16="http://schemas.microsoft.com/office/drawing/2014/main" id="{D7F96C0C-7F47-E9F4-357B-0CAAF39BB4F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935" r="12935"/>
          <a:stretch>
            <a:fillRect/>
          </a:stretch>
        </p:blipFill>
        <p:spPr/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E097F8B-F343-3BC6-ABA6-0CB6DF7B7541}"/>
              </a:ext>
            </a:extLst>
          </p:cNvPr>
          <p:cNvSpPr txBox="1"/>
          <p:nvPr/>
        </p:nvSpPr>
        <p:spPr>
          <a:xfrm>
            <a:off x="10616751" y="4627321"/>
            <a:ext cx="79380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 err="1"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Designed</a:t>
            </a:r>
            <a:r>
              <a:rPr lang="de-DE" sz="500" dirty="0"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500" dirty="0" err="1"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</a:t>
            </a:r>
            <a:r>
              <a:rPr lang="de-DE" sz="500" dirty="0"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sz="500" dirty="0" err="1"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de-DE" sz="5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3767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>
            <a:extLst>
              <a:ext uri="{FF2B5EF4-FFF2-40B4-BE49-F238E27FC236}">
                <a16:creationId xmlns:a16="http://schemas.microsoft.com/office/drawing/2014/main" id="{21BDDD0E-0634-7FB2-98F4-9D015C873D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387" y="1787285"/>
            <a:ext cx="2847711" cy="173971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FEC1CDC-8FCB-64EF-A627-68D0FE71159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832" y="1722034"/>
            <a:ext cx="2861170" cy="1909209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BC4011C-1DCC-68AF-DCA5-14E49083F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2576" y="1791635"/>
            <a:ext cx="2836393" cy="17625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351D28-BDA8-A00F-F07E-0674CFB0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Our service areas at a glance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103B92-797C-B776-1388-B7EE1137C7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Business Unit </a:t>
            </a:r>
            <a:r>
              <a:rPr lang="de-DE" dirty="0" err="1"/>
              <a:t>Renewables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232F415-F888-B6C5-2653-F8C485D7C85F}"/>
              </a:ext>
            </a:extLst>
          </p:cNvPr>
          <p:cNvSpPr/>
          <p:nvPr/>
        </p:nvSpPr>
        <p:spPr>
          <a:xfrm>
            <a:off x="7894387" y="3526997"/>
            <a:ext cx="2854385" cy="2577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 anchorCtr="0"/>
          <a:lstStyle/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impact analysis​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connection​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integration​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systems sizing​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specifications​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implementation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048422D-EB37-5A55-89AF-7CF70EC2A9AD}"/>
              </a:ext>
            </a:extLst>
          </p:cNvPr>
          <p:cNvSpPr/>
          <p:nvPr/>
        </p:nvSpPr>
        <p:spPr>
          <a:xfrm>
            <a:off x="7894387" y="1268414"/>
            <a:ext cx="2854385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Grids &amp; Storage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5BF4EFF-5B24-1406-33A9-A84435DDDA1E}"/>
              </a:ext>
            </a:extLst>
          </p:cNvPr>
          <p:cNvSpPr/>
          <p:nvPr/>
        </p:nvSpPr>
        <p:spPr>
          <a:xfrm>
            <a:off x="4660943" y="3531345"/>
            <a:ext cx="2861171" cy="2577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 anchorCtr="0"/>
          <a:lstStyle/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of onshore wind turbines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components replacement for onshore wind turbines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C091D6C-2135-FBE8-E385-DC295A8A833E}"/>
              </a:ext>
            </a:extLst>
          </p:cNvPr>
          <p:cNvSpPr/>
          <p:nvPr/>
        </p:nvSpPr>
        <p:spPr>
          <a:xfrm>
            <a:off x="4660831" y="1268414"/>
            <a:ext cx="2861171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A70F75D-F8BA-9AC1-0149-A996C0D62C2A}"/>
              </a:ext>
            </a:extLst>
          </p:cNvPr>
          <p:cNvSpPr/>
          <p:nvPr/>
        </p:nvSpPr>
        <p:spPr>
          <a:xfrm>
            <a:off x="1443228" y="3531346"/>
            <a:ext cx="2837797" cy="2577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 anchorCtr="0"/>
          <a:lstStyle/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Case-Development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Design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 Modelling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Structuring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Investment and Finance 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Implementation Management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</a:p>
          <a:p>
            <a:pPr marL="171450" indent="-171450">
              <a:lnSpc>
                <a:spcPts val="18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&amp; Maintenance</a:t>
            </a:r>
          </a:p>
          <a:p>
            <a:pPr>
              <a:lnSpc>
                <a:spcPts val="1800"/>
              </a:lnSpc>
              <a:buClr>
                <a:schemeClr val="tx1"/>
              </a:buClr>
            </a:pP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DD019D5-6D8F-C5E5-3264-738A24990289}"/>
              </a:ext>
            </a:extLst>
          </p:cNvPr>
          <p:cNvSpPr/>
          <p:nvPr/>
        </p:nvSpPr>
        <p:spPr>
          <a:xfrm>
            <a:off x="1443228" y="1268414"/>
            <a:ext cx="2836393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/>
            <a:r>
              <a:rPr lang="en-GB"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B3D509-69A0-AC6C-4F75-89148E183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82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51D28-BDA8-A00F-F07E-0674CFB0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34938"/>
            <a:ext cx="8551198" cy="815630"/>
          </a:xfrm>
        </p:spPr>
        <p:txBody>
          <a:bodyPr>
            <a:normAutofit/>
          </a:bodyPr>
          <a:lstStyle/>
          <a:p>
            <a:r>
              <a:rPr lang="en-US" sz="2000" dirty="0"/>
              <a:t>Optimizing Complex Renewable Solutions: Introducing in-house modelling tool AHEAD (</a:t>
            </a:r>
            <a:r>
              <a:rPr lang="en-US" sz="2000" u="sng" dirty="0"/>
              <a:t>A</a:t>
            </a:r>
            <a:r>
              <a:rPr lang="en-US" sz="2000" dirty="0"/>
              <a:t>dvanced </a:t>
            </a:r>
            <a:r>
              <a:rPr lang="en-US" sz="2000" u="sng" dirty="0"/>
              <a:t>H</a:t>
            </a:r>
            <a:r>
              <a:rPr lang="en-US" sz="2000" dirty="0"/>
              <a:t>ybrid </a:t>
            </a:r>
            <a:r>
              <a:rPr lang="en-US" sz="2000" u="sng" dirty="0"/>
              <a:t>E</a:t>
            </a:r>
            <a:r>
              <a:rPr lang="en-US" sz="2000" dirty="0"/>
              <a:t>nergy </a:t>
            </a:r>
            <a:r>
              <a:rPr lang="en-US" sz="2000" u="sng" dirty="0"/>
              <a:t>A</a:t>
            </a:r>
            <a:r>
              <a:rPr lang="en-US" sz="2000" dirty="0"/>
              <a:t>llocation &amp; </a:t>
            </a:r>
            <a:r>
              <a:rPr lang="en-US" sz="2000" u="sng" dirty="0"/>
              <a:t>D</a:t>
            </a:r>
            <a:r>
              <a:rPr lang="en-US" sz="2000" dirty="0"/>
              <a:t>ispatch)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103B92-797C-B776-1388-B7EE1137C7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Business Unit </a:t>
            </a:r>
            <a:r>
              <a:rPr lang="de-DE" dirty="0" err="1"/>
              <a:t>Renewables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B3D509-69A0-AC6C-4F75-89148E183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Rounded Rectangle">
            <a:extLst>
              <a:ext uri="{FF2B5EF4-FFF2-40B4-BE49-F238E27FC236}">
                <a16:creationId xmlns:a16="http://schemas.microsoft.com/office/drawing/2014/main" id="{FBD83780-845A-F41C-AF44-8E208A825403}"/>
              </a:ext>
            </a:extLst>
          </p:cNvPr>
          <p:cNvSpPr/>
          <p:nvPr/>
        </p:nvSpPr>
        <p:spPr>
          <a:xfrm>
            <a:off x="621926" y="3145825"/>
            <a:ext cx="2653739" cy="2339141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A6005C"/>
                </a:highlight>
              </a:rPr>
              <a:t>Hybrid system analysis</a:t>
            </a: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Simulation tool for grid connected and off grid hybrid systems</a:t>
            </a: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Wind, solar, PV and battery</a:t>
            </a: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Off-grid (gensets) or grid connected</a:t>
            </a: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Determine optimized renewable share &amp; carbon emission reduction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Solarmodule Silhouette">
            <a:extLst>
              <a:ext uri="{FF2B5EF4-FFF2-40B4-BE49-F238E27FC236}">
                <a16:creationId xmlns:a16="http://schemas.microsoft.com/office/drawing/2014/main" id="{828BA02B-F481-BB53-174C-2A8DC5B1C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288" y="1823416"/>
            <a:ext cx="576056" cy="576056"/>
          </a:xfrm>
          <a:prstGeom prst="rect">
            <a:avLst/>
          </a:prstGeom>
        </p:spPr>
      </p:pic>
      <p:pic>
        <p:nvPicPr>
          <p:cNvPr id="7" name="Grafik 6" descr="Windkraftanlagen Silhouette">
            <a:extLst>
              <a:ext uri="{FF2B5EF4-FFF2-40B4-BE49-F238E27FC236}">
                <a16:creationId xmlns:a16="http://schemas.microsoft.com/office/drawing/2014/main" id="{8D946A9C-C308-B935-8E43-26CCD186E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402" y="1916645"/>
            <a:ext cx="766763" cy="76676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82C601B-AC59-F26B-D9B7-57CA3C5E0AB5}"/>
              </a:ext>
            </a:extLst>
          </p:cNvPr>
          <p:cNvGrpSpPr/>
          <p:nvPr/>
        </p:nvGrpSpPr>
        <p:grpSpPr>
          <a:xfrm>
            <a:off x="1472738" y="2046252"/>
            <a:ext cx="1466200" cy="766763"/>
            <a:chOff x="1334917" y="3454145"/>
            <a:chExt cx="2937257" cy="1536066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D8804C36-57AE-42CA-B120-C3507922B720}"/>
                </a:ext>
              </a:extLst>
            </p:cNvPr>
            <p:cNvGrpSpPr/>
            <p:nvPr/>
          </p:nvGrpSpPr>
          <p:grpSpPr>
            <a:xfrm>
              <a:off x="1442802" y="4036200"/>
              <a:ext cx="2067227" cy="954011"/>
              <a:chOff x="1442802" y="4036200"/>
              <a:chExt cx="2067227" cy="954011"/>
            </a:xfrm>
          </p:grpSpPr>
          <p:pic>
            <p:nvPicPr>
              <p:cNvPr id="15" name="Grafik 14" descr="Strommast mit einfarbiger Füllung">
                <a:extLst>
                  <a:ext uri="{FF2B5EF4-FFF2-40B4-BE49-F238E27FC236}">
                    <a16:creationId xmlns:a16="http://schemas.microsoft.com/office/drawing/2014/main" id="{78E0873F-F1BB-DF60-3DF6-AA675E8E6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95629" y="40362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" name="Grafik 15" descr="Strommast mit einfarbiger Füllung">
                <a:extLst>
                  <a:ext uri="{FF2B5EF4-FFF2-40B4-BE49-F238E27FC236}">
                    <a16:creationId xmlns:a16="http://schemas.microsoft.com/office/drawing/2014/main" id="{74354D85-0E26-11E5-C656-C7DF487F8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442802" y="4496896"/>
                <a:ext cx="493315" cy="493315"/>
              </a:xfrm>
              <a:prstGeom prst="rect">
                <a:avLst/>
              </a:prstGeom>
            </p:spPr>
          </p:pic>
        </p:grp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AD8E7825-7D00-A9D1-97DB-75B4D8DB9F92}"/>
                </a:ext>
              </a:extLst>
            </p:cNvPr>
            <p:cNvSpPr/>
            <p:nvPr/>
          </p:nvSpPr>
          <p:spPr>
            <a:xfrm rot="9030601">
              <a:off x="1485978" y="3454145"/>
              <a:ext cx="2728788" cy="686974"/>
            </a:xfrm>
            <a:prstGeom prst="arc">
              <a:avLst/>
            </a:prstGeom>
            <a:ln>
              <a:solidFill>
                <a:srgbClr val="A60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F198FE4F-75F0-9C44-1BF2-49C530B514E8}"/>
                </a:ext>
              </a:extLst>
            </p:cNvPr>
            <p:cNvSpPr/>
            <p:nvPr/>
          </p:nvSpPr>
          <p:spPr>
            <a:xfrm rot="9030601">
              <a:off x="1603617" y="3726815"/>
              <a:ext cx="2493512" cy="532016"/>
            </a:xfrm>
            <a:prstGeom prst="arc">
              <a:avLst/>
            </a:prstGeom>
            <a:ln>
              <a:solidFill>
                <a:srgbClr val="A60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Bogen 13">
              <a:extLst>
                <a:ext uri="{FF2B5EF4-FFF2-40B4-BE49-F238E27FC236}">
                  <a16:creationId xmlns:a16="http://schemas.microsoft.com/office/drawing/2014/main" id="{12158C4F-54BC-7F83-327A-A6450A01D584}"/>
                </a:ext>
              </a:extLst>
            </p:cNvPr>
            <p:cNvSpPr/>
            <p:nvPr/>
          </p:nvSpPr>
          <p:spPr>
            <a:xfrm rot="9155469">
              <a:off x="1334917" y="3682518"/>
              <a:ext cx="2937257" cy="692168"/>
            </a:xfrm>
            <a:prstGeom prst="arc">
              <a:avLst>
                <a:gd name="adj1" fmla="val 16398060"/>
                <a:gd name="adj2" fmla="val 21303670"/>
              </a:avLst>
            </a:prstGeom>
            <a:ln>
              <a:solidFill>
                <a:srgbClr val="A60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Grafik 16" descr="Strommast mit einfarbiger Füllung">
            <a:extLst>
              <a:ext uri="{FF2B5EF4-FFF2-40B4-BE49-F238E27FC236}">
                <a16:creationId xmlns:a16="http://schemas.microsoft.com/office/drawing/2014/main" id="{EEAE8A87-46A6-81C0-D7DE-8384FDF5A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7331" y="2480435"/>
            <a:ext cx="354429" cy="354429"/>
          </a:xfrm>
          <a:prstGeom prst="rect">
            <a:avLst/>
          </a:prstGeom>
        </p:spPr>
      </p:pic>
      <p:sp>
        <p:nvSpPr>
          <p:cNvPr id="18" name="Rounded Rectangle">
            <a:extLst>
              <a:ext uri="{FF2B5EF4-FFF2-40B4-BE49-F238E27FC236}">
                <a16:creationId xmlns:a16="http://schemas.microsoft.com/office/drawing/2014/main" id="{EC4C3D28-40FE-AE58-AD9B-2C8534D15F5D}"/>
              </a:ext>
            </a:extLst>
          </p:cNvPr>
          <p:cNvSpPr/>
          <p:nvPr/>
        </p:nvSpPr>
        <p:spPr>
          <a:xfrm>
            <a:off x="3587269" y="3116593"/>
            <a:ext cx="2466599" cy="2191821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A6005C"/>
                </a:highlight>
              </a:rPr>
              <a:t>Time-efficient modeling</a:t>
            </a: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Simulation in up to 1 minute time resolution</a:t>
            </a: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 year simulations for whole project lifetime</a:t>
            </a: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Tailored system sizing to meet load requirements</a:t>
            </a: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Customizable and user defined dispatch strategies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">
            <a:extLst>
              <a:ext uri="{FF2B5EF4-FFF2-40B4-BE49-F238E27FC236}">
                <a16:creationId xmlns:a16="http://schemas.microsoft.com/office/drawing/2014/main" id="{514668FE-27D1-1B98-93FF-D618EF858DD5}"/>
              </a:ext>
            </a:extLst>
          </p:cNvPr>
          <p:cNvSpPr/>
          <p:nvPr/>
        </p:nvSpPr>
        <p:spPr>
          <a:xfrm>
            <a:off x="6362953" y="2971975"/>
            <a:ext cx="2759745" cy="2089272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A6005C"/>
                </a:highlight>
              </a:rPr>
              <a:t>Techno-economic Optimization</a:t>
            </a: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Amortization: inbuilt cash flow based financial model to calculate financial KPIs like LCOE, IRR, NPV, ROI</a:t>
            </a: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Optimization finds the lowest generation cost configuration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">
            <a:extLst>
              <a:ext uri="{FF2B5EF4-FFF2-40B4-BE49-F238E27FC236}">
                <a16:creationId xmlns:a16="http://schemas.microsoft.com/office/drawing/2014/main" id="{F1D144F5-2774-21B1-4151-792980C145B2}"/>
              </a:ext>
            </a:extLst>
          </p:cNvPr>
          <p:cNvSpPr/>
          <p:nvPr/>
        </p:nvSpPr>
        <p:spPr>
          <a:xfrm>
            <a:off x="9328755" y="2966998"/>
            <a:ext cx="2548017" cy="2089272"/>
          </a:xfrm>
          <a:prstGeom prst="rect">
            <a:avLst/>
          </a:prstGeom>
          <a:noFill/>
          <a:ln w="28575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A6005C"/>
                </a:highlight>
              </a:rPr>
              <a:t>Decision process support</a:t>
            </a: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Economics vs. strategy – make a conscious decision</a:t>
            </a: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Visualize renewable generation vs. Mine load</a:t>
            </a:r>
          </a:p>
          <a:p>
            <a:pPr marL="171450" indent="-171450">
              <a:buClr>
                <a:srgbClr val="A6005C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Run multiple scenarios to determine the best solution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2817371-6E60-46F6-0C41-0729C6A5419F}"/>
              </a:ext>
            </a:extLst>
          </p:cNvPr>
          <p:cNvGrpSpPr/>
          <p:nvPr/>
        </p:nvGrpSpPr>
        <p:grpSpPr>
          <a:xfrm>
            <a:off x="9832802" y="1894381"/>
            <a:ext cx="1089549" cy="914400"/>
            <a:chOff x="6210447" y="4148955"/>
            <a:chExt cx="1089549" cy="914400"/>
          </a:xfrm>
        </p:grpSpPr>
        <p:pic>
          <p:nvPicPr>
            <p:cNvPr id="26" name="Grafik 25" descr="Monitor mit einfarbiger Füllung">
              <a:extLst>
                <a:ext uri="{FF2B5EF4-FFF2-40B4-BE49-F238E27FC236}">
                  <a16:creationId xmlns:a16="http://schemas.microsoft.com/office/drawing/2014/main" id="{A520C79F-12D4-5D52-DF8A-892476C7D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10447" y="4148955"/>
              <a:ext cx="914400" cy="914400"/>
            </a:xfrm>
            <a:prstGeom prst="rect">
              <a:avLst/>
            </a:prstGeom>
          </p:spPr>
        </p:pic>
        <p:pic>
          <p:nvPicPr>
            <p:cNvPr id="27" name="Grafik 26" descr="Untertitel Silhouette">
              <a:extLst>
                <a:ext uri="{FF2B5EF4-FFF2-40B4-BE49-F238E27FC236}">
                  <a16:creationId xmlns:a16="http://schemas.microsoft.com/office/drawing/2014/main" id="{F35C3DBA-78C9-86BA-FA20-EDA8F37F1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60823" y="4286568"/>
              <a:ext cx="639173" cy="639173"/>
            </a:xfrm>
            <a:prstGeom prst="rect">
              <a:avLst/>
            </a:prstGeom>
          </p:spPr>
        </p:pic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F30C8F22-1689-873B-8D6C-819B21F2C87C}"/>
                </a:ext>
              </a:extLst>
            </p:cNvPr>
            <p:cNvGrpSpPr/>
            <p:nvPr/>
          </p:nvGrpSpPr>
          <p:grpSpPr>
            <a:xfrm>
              <a:off x="6384499" y="4405695"/>
              <a:ext cx="311406" cy="268521"/>
              <a:chOff x="6185939" y="5394960"/>
              <a:chExt cx="535584" cy="365760"/>
            </a:xfrm>
          </p:grpSpPr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647C7AA4-7E84-11B8-F19E-82A2556AEB45}"/>
                  </a:ext>
                </a:extLst>
              </p:cNvPr>
              <p:cNvSpPr/>
              <p:nvPr/>
            </p:nvSpPr>
            <p:spPr>
              <a:xfrm>
                <a:off x="6579665" y="5394960"/>
                <a:ext cx="141858" cy="365760"/>
              </a:xfrm>
              <a:prstGeom prst="rect">
                <a:avLst/>
              </a:prstGeom>
              <a:noFill/>
              <a:ln w="28575">
                <a:solidFill>
                  <a:srgbClr val="A600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5CD7CF07-4C4E-8462-8316-00B4A26CE728}"/>
                  </a:ext>
                </a:extLst>
              </p:cNvPr>
              <p:cNvSpPr/>
              <p:nvPr/>
            </p:nvSpPr>
            <p:spPr>
              <a:xfrm>
                <a:off x="6384314" y="5554638"/>
                <a:ext cx="149064" cy="206081"/>
              </a:xfrm>
              <a:prstGeom prst="rect">
                <a:avLst/>
              </a:prstGeom>
              <a:noFill/>
              <a:ln w="28575">
                <a:solidFill>
                  <a:srgbClr val="A600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AAC51F11-6C7A-94C3-C1DA-C37E56E88A2F}"/>
                  </a:ext>
                </a:extLst>
              </p:cNvPr>
              <p:cNvSpPr/>
              <p:nvPr/>
            </p:nvSpPr>
            <p:spPr>
              <a:xfrm>
                <a:off x="6185939" y="5636818"/>
                <a:ext cx="149063" cy="123902"/>
              </a:xfrm>
              <a:prstGeom prst="rect">
                <a:avLst/>
              </a:prstGeom>
              <a:noFill/>
              <a:ln w="28575">
                <a:solidFill>
                  <a:srgbClr val="A600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C4C77E1-2AE2-5506-1538-86C50570E8C7}"/>
              </a:ext>
            </a:extLst>
          </p:cNvPr>
          <p:cNvGrpSpPr/>
          <p:nvPr/>
        </p:nvGrpSpPr>
        <p:grpSpPr>
          <a:xfrm>
            <a:off x="6967678" y="1783077"/>
            <a:ext cx="1260588" cy="1232789"/>
            <a:chOff x="7527912" y="1559545"/>
            <a:chExt cx="1389301" cy="1358664"/>
          </a:xfrm>
        </p:grpSpPr>
        <p:pic>
          <p:nvPicPr>
            <p:cNvPr id="33" name="Grafik 32" descr="Zahnräder Silhouette">
              <a:extLst>
                <a:ext uri="{FF2B5EF4-FFF2-40B4-BE49-F238E27FC236}">
                  <a16:creationId xmlns:a16="http://schemas.microsoft.com/office/drawing/2014/main" id="{79E16270-6F1F-8CD0-ABC0-AAD5E6714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652603">
              <a:off x="7533141" y="1559545"/>
              <a:ext cx="1226373" cy="1226373"/>
            </a:xfrm>
            <a:prstGeom prst="rect">
              <a:avLst/>
            </a:prstGeom>
          </p:spPr>
        </p:pic>
        <p:pic>
          <p:nvPicPr>
            <p:cNvPr id="35" name="Grafik 34" descr="Pfeil mit einer Linie: Kurve gegen den Uhrzeigersinn mit einfarbiger Füllung">
              <a:extLst>
                <a:ext uri="{FF2B5EF4-FFF2-40B4-BE49-F238E27FC236}">
                  <a16:creationId xmlns:a16="http://schemas.microsoft.com/office/drawing/2014/main" id="{F402D641-2AB2-9738-D67D-DC136F38F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946636" flipH="1">
              <a:off x="7527912" y="1765625"/>
              <a:ext cx="532505" cy="343936"/>
            </a:xfrm>
            <a:prstGeom prst="rect">
              <a:avLst/>
            </a:prstGeom>
          </p:spPr>
        </p:pic>
        <p:pic>
          <p:nvPicPr>
            <p:cNvPr id="37" name="Grafik 36" descr="Zahnrad Silhouette">
              <a:extLst>
                <a:ext uri="{FF2B5EF4-FFF2-40B4-BE49-F238E27FC236}">
                  <a16:creationId xmlns:a16="http://schemas.microsoft.com/office/drawing/2014/main" id="{B6E05409-85D3-DDAD-6689-E410628A2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248521" y="2206034"/>
              <a:ext cx="502367" cy="502367"/>
            </a:xfrm>
            <a:prstGeom prst="rect">
              <a:avLst/>
            </a:prstGeom>
          </p:spPr>
        </p:pic>
        <p:pic>
          <p:nvPicPr>
            <p:cNvPr id="38" name="Grafik 37" descr="Pfeil mit einer Linie: Kurve gegen den Uhrzeigersinn mit einfarbiger Füllung">
              <a:extLst>
                <a:ext uri="{FF2B5EF4-FFF2-40B4-BE49-F238E27FC236}">
                  <a16:creationId xmlns:a16="http://schemas.microsoft.com/office/drawing/2014/main" id="{CB8BEDE9-392B-8529-5EB7-19BF0186F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7189032">
              <a:off x="8207978" y="2451224"/>
              <a:ext cx="456349" cy="477622"/>
            </a:xfrm>
            <a:prstGeom prst="rect">
              <a:avLst/>
            </a:prstGeom>
          </p:spPr>
        </p:pic>
        <p:pic>
          <p:nvPicPr>
            <p:cNvPr id="39" name="Grafik 38" descr="Pfeil mit einer Linie: Kurve gegen den Uhrzeigersinn mit einfarbiger Füllung">
              <a:extLst>
                <a:ext uri="{FF2B5EF4-FFF2-40B4-BE49-F238E27FC236}">
                  <a16:creationId xmlns:a16="http://schemas.microsoft.com/office/drawing/2014/main" id="{F6D19301-F10B-0C61-DBAA-D269A251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362332">
              <a:off x="8460864" y="1802287"/>
              <a:ext cx="456349" cy="477622"/>
            </a:xfrm>
            <a:prstGeom prst="rect">
              <a:avLst/>
            </a:prstGeom>
          </p:spPr>
        </p:pic>
      </p:grpSp>
      <p:pic>
        <p:nvPicPr>
          <p:cNvPr id="40" name="Picture 1043">
            <a:extLst>
              <a:ext uri="{FF2B5EF4-FFF2-40B4-BE49-F238E27FC236}">
                <a16:creationId xmlns:a16="http://schemas.microsoft.com/office/drawing/2014/main" id="{0845BB00-2281-D32F-299D-9364CB7C41E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1522" y="1822864"/>
            <a:ext cx="1070883" cy="1011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197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51D28-BDA8-A00F-F07E-0674CFB0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Industrial Decarbonization with Renewables: strong focus on mines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103B92-797C-B776-1388-B7EE1137C7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Business Unit </a:t>
            </a:r>
            <a:r>
              <a:rPr lang="de-DE" dirty="0" err="1"/>
              <a:t>Renewables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B3D509-69A0-AC6C-4F75-89148E183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5</a:t>
            </a:fld>
            <a:endParaRPr lang="de-DE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FE77ECE-DB06-90F5-4173-55E7C2ABC1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249" y="1249420"/>
            <a:ext cx="7203213" cy="51747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F9577E2B-E7FD-A470-C0AD-C3C4A97097DA}"/>
              </a:ext>
            </a:extLst>
          </p:cNvPr>
          <p:cNvSpPr/>
          <p:nvPr/>
        </p:nvSpPr>
        <p:spPr>
          <a:xfrm>
            <a:off x="815796" y="1330958"/>
            <a:ext cx="1717987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highlight>
                  <a:srgbClr val="A6005C"/>
                </a:highlight>
              </a:rPr>
              <a:t>Needs analysis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Mine‘s energy requirements,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cost, grid stability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0DB18CEF-1F44-230E-87F0-10C9E07C376E}"/>
              </a:ext>
            </a:extLst>
          </p:cNvPr>
          <p:cNvSpPr/>
          <p:nvPr/>
        </p:nvSpPr>
        <p:spPr>
          <a:xfrm>
            <a:off x="815796" y="2024157"/>
            <a:ext cx="1717987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highlight>
                  <a:srgbClr val="A6005C"/>
                </a:highlight>
              </a:rPr>
              <a:t>Renewable resources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Solar, Wind, Hydro etc.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(on-site, off site)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07F77DF3-0500-3FD5-DE03-7C4C43708693}"/>
              </a:ext>
            </a:extLst>
          </p:cNvPr>
          <p:cNvSpPr/>
          <p:nvPr/>
        </p:nvSpPr>
        <p:spPr>
          <a:xfrm>
            <a:off x="815796" y="2717356"/>
            <a:ext cx="1717987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highlight>
                  <a:srgbClr val="A6005C"/>
                </a:highlight>
              </a:rPr>
              <a:t>Financial requirements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On-balance EPC, off-balance, IPP  Rental / Lease 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E61BD2D1-5B72-939B-97BC-BDABDF61EBD5}"/>
              </a:ext>
            </a:extLst>
          </p:cNvPr>
          <p:cNvSpPr/>
          <p:nvPr/>
        </p:nvSpPr>
        <p:spPr>
          <a:xfrm>
            <a:off x="815796" y="3410555"/>
            <a:ext cx="1717987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highlight>
                  <a:srgbClr val="A6005C"/>
                </a:highlight>
              </a:rPr>
              <a:t>Technology options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PV, Wind, Energy Storage, Grid Connection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F00B319-8555-54DC-44B4-67FAE022E2EF}"/>
              </a:ext>
            </a:extLst>
          </p:cNvPr>
          <p:cNvSpPr/>
          <p:nvPr/>
        </p:nvSpPr>
        <p:spPr>
          <a:xfrm>
            <a:off x="815795" y="4103754"/>
            <a:ext cx="1717987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highlight>
                  <a:srgbClr val="A6005C"/>
                </a:highlight>
              </a:rPr>
              <a:t>Optimized concept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Concept &amp; Sizing / Economics / Timeline </a:t>
            </a:r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BA5895F4-CFEB-7C9F-F60A-D88E6A87E709}"/>
              </a:ext>
            </a:extLst>
          </p:cNvPr>
          <p:cNvSpPr/>
          <p:nvPr/>
        </p:nvSpPr>
        <p:spPr>
          <a:xfrm>
            <a:off x="815794" y="4796953"/>
            <a:ext cx="1717987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highlight>
                  <a:srgbClr val="A6005C"/>
                </a:highlight>
              </a:rPr>
              <a:t>Competitive selection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of RE Plant or PPA</a:t>
            </a:r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EE18C718-C6EC-B394-5DE5-A7D7F13B16AC}"/>
              </a:ext>
            </a:extLst>
          </p:cNvPr>
          <p:cNvSpPr/>
          <p:nvPr/>
        </p:nvSpPr>
        <p:spPr>
          <a:xfrm>
            <a:off x="815794" y="5490152"/>
            <a:ext cx="1717987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highlight>
                  <a:srgbClr val="A6005C"/>
                </a:highlight>
              </a:rPr>
              <a:t>Implementing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of the RE Project</a:t>
            </a:r>
          </a:p>
        </p:txBody>
      </p:sp>
    </p:spTree>
    <p:extLst>
      <p:ext uri="{BB962C8B-B14F-4D97-AF65-F5344CB8AC3E}">
        <p14:creationId xmlns:p14="http://schemas.microsoft.com/office/powerpoint/2010/main" val="360588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1684702-1043-49AF-A587-9BCC3FBC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8764589" cy="766762"/>
          </a:xfrm>
        </p:spPr>
        <p:txBody>
          <a:bodyPr>
            <a:normAutofit/>
          </a:bodyPr>
          <a:lstStyle/>
          <a:p>
            <a:r>
              <a:rPr lang="en-US" dirty="0"/>
              <a:t>Wind highlights: strong focus on wind installation 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78520F1-48A6-9B40-9880-948D5C17FA4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Presentation Business Unit </a:t>
            </a:r>
            <a:r>
              <a:rPr lang="de-DE" dirty="0" err="1"/>
              <a:t>Renewables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00752849-2BA3-7B04-DA2B-EA88A34880C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6</a:t>
            </a:fld>
            <a:endParaRPr lang="de-DE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A30398A8-B3A4-C3F9-4437-D0B33AE5FE3C}"/>
              </a:ext>
            </a:extLst>
          </p:cNvPr>
          <p:cNvSpPr txBox="1">
            <a:spLocks/>
          </p:cNvSpPr>
          <p:nvPr/>
        </p:nvSpPr>
        <p:spPr>
          <a:xfrm>
            <a:off x="571499" y="1275879"/>
            <a:ext cx="5074795" cy="474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buFont typeface="Arial" panose="020B0604020202020204" pitchFamily="34" charset="0"/>
              <a:buNone/>
            </a:pPr>
            <a:r>
              <a:rPr 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Installation of </a:t>
            </a:r>
            <a:r>
              <a:rPr lang="de-DE" sz="1400" b="1" dirty="0" err="1">
                <a:solidFill>
                  <a:schemeClr val="bg1"/>
                </a:solidFill>
                <a:highlight>
                  <a:srgbClr val="A6005C"/>
                </a:highlight>
              </a:rPr>
              <a:t>onshore</a:t>
            </a:r>
            <a:r>
              <a:rPr 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 wind turbines</a:t>
            </a: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sz="1400" dirty="0">
              <a:solidFill>
                <a:srgbClr val="FF0000"/>
              </a:solidFill>
            </a:endParaRPr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Expertise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installation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Enercon and Nordex wind </a:t>
            </a:r>
            <a:r>
              <a:rPr lang="de-DE" sz="1400" dirty="0" err="1"/>
              <a:t>turbines</a:t>
            </a:r>
            <a:endParaRPr lang="de-DE" sz="1400" dirty="0"/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Expertise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major</a:t>
            </a:r>
            <a:r>
              <a:rPr lang="de-DE" sz="1400" dirty="0"/>
              <a:t> </a:t>
            </a:r>
            <a:r>
              <a:rPr lang="de-DE" sz="1400" dirty="0" err="1"/>
              <a:t>components</a:t>
            </a:r>
            <a:r>
              <a:rPr lang="de-DE" sz="1400" dirty="0"/>
              <a:t> </a:t>
            </a:r>
            <a:r>
              <a:rPr lang="de-DE" sz="1400" dirty="0" err="1"/>
              <a:t>replacement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Enercon wind </a:t>
            </a:r>
            <a:r>
              <a:rPr lang="de-DE" sz="1400" dirty="0" err="1"/>
              <a:t>turbines</a:t>
            </a:r>
            <a:endParaRPr lang="de-DE" sz="1400" dirty="0"/>
          </a:p>
          <a:p>
            <a:pPr marL="469900" lvl="4" indent="-285750">
              <a:spcBef>
                <a:spcPts val="0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Expertise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working</a:t>
            </a:r>
            <a:r>
              <a:rPr lang="de-DE" sz="1400" dirty="0"/>
              <a:t> in </a:t>
            </a:r>
            <a:r>
              <a:rPr lang="de-DE" sz="1400" dirty="0" err="1"/>
              <a:t>various</a:t>
            </a:r>
            <a:r>
              <a:rPr lang="de-DE" sz="1400" dirty="0"/>
              <a:t> countries </a:t>
            </a:r>
            <a:r>
              <a:rPr lang="de-DE" sz="1400" dirty="0" err="1"/>
              <a:t>within</a:t>
            </a:r>
            <a:r>
              <a:rPr lang="de-DE" sz="1400" dirty="0"/>
              <a:t> EU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AE04E58-34A6-AF6D-D414-92E768B4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153" y="1246516"/>
            <a:ext cx="3605910" cy="48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6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1684702-1043-49AF-A587-9BCC3FBC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4939"/>
            <a:ext cx="8764589" cy="766762"/>
          </a:xfrm>
        </p:spPr>
        <p:txBody>
          <a:bodyPr>
            <a:normAutofit/>
          </a:bodyPr>
          <a:lstStyle/>
          <a:p>
            <a:r>
              <a:rPr lang="en-US" dirty="0"/>
              <a:t>Grids &amp; Storage highlights 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B95544-1925-4DD8-9B68-E436A8EE23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1268413"/>
            <a:ext cx="5106490" cy="4824883"/>
          </a:xfrm>
        </p:spPr>
        <p:txBody>
          <a:bodyPr>
            <a:normAutofit/>
          </a:bodyPr>
          <a:lstStyle/>
          <a:p>
            <a:pPr marL="14288" indent="0">
              <a:buNone/>
            </a:pPr>
            <a:r>
              <a:rPr 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Grids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Mains connection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integration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impacts on the power grid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implementation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sz="140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67839841-DE88-C03E-EB62-285D830816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Presentation Business Unit Renewables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65578C7-FFCD-A116-E6DF-5C9A9FB1F8F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7</a:t>
            </a:fld>
            <a:endParaRPr lang="de-DE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809B6D89-7209-182F-CE2C-A37D4CE79636}"/>
              </a:ext>
            </a:extLst>
          </p:cNvPr>
          <p:cNvSpPr txBox="1">
            <a:spLocks/>
          </p:cNvSpPr>
          <p:nvPr/>
        </p:nvSpPr>
        <p:spPr>
          <a:xfrm>
            <a:off x="4696901" y="1268413"/>
            <a:ext cx="4639187" cy="177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6005C"/>
              </a:buClr>
              <a:buSzPct val="120000"/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286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SzPct val="100000"/>
              <a:buFont typeface="Courier New" panose="02070309020205020404" pitchFamily="49" charset="0"/>
              <a:buChar char="o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1825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Symbol" pitchFamily="2" charset="2"/>
              <a:buChar char="-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55700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ü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398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A6005C"/>
              </a:buClr>
              <a:buFont typeface="Wingdings" pitchFamily="2" charset="2"/>
              <a:buChar char="Ø"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buFont typeface="Arial" panose="020B0604020202020204" pitchFamily="34" charset="0"/>
              <a:buNone/>
            </a:pPr>
            <a:r>
              <a:rPr lang="de-DE" sz="1400" b="1" dirty="0" err="1">
                <a:solidFill>
                  <a:schemeClr val="bg1"/>
                </a:solidFill>
                <a:highlight>
                  <a:srgbClr val="A6005C"/>
                </a:highlight>
              </a:rPr>
              <a:t>Battery </a:t>
            </a:r>
            <a:r>
              <a:rPr lang="de-DE" sz="1400" b="1" dirty="0">
                <a:solidFill>
                  <a:schemeClr val="bg1"/>
                </a:solidFill>
                <a:highlight>
                  <a:srgbClr val="A6005C"/>
                </a:highlight>
              </a:rPr>
              <a:t>&amp; Storage</a:t>
            </a:r>
          </a:p>
          <a:p>
            <a:pPr marL="171450" indent="-171450">
              <a:lnSpc>
                <a:spcPts val="1800"/>
              </a:lnSpc>
            </a:pPr>
            <a:r>
              <a:rPr lang="de-DE" sz="1400" dirty="0"/>
              <a:t>Dimensioning of battery systems</a:t>
            </a:r>
          </a:p>
          <a:p>
            <a:pPr marL="171450" indent="-171450">
              <a:lnSpc>
                <a:spcPts val="1800"/>
              </a:lnSpc>
            </a:pPr>
            <a:r>
              <a:rPr lang="de-DE" sz="1400" dirty="0"/>
              <a:t>Technical specifications</a:t>
            </a:r>
          </a:p>
          <a:p>
            <a:pPr marL="171450" indent="-171450">
              <a:lnSpc>
                <a:spcPts val="1800"/>
              </a:lnSpc>
            </a:pPr>
            <a:r>
              <a:rPr lang="de-DE" sz="1400" dirty="0"/>
              <a:t>Project implementation</a:t>
            </a:r>
            <a:endParaRPr lang="en-US" sz="1400" dirty="0"/>
          </a:p>
          <a:p>
            <a:pPr marL="285750" lvl="3" indent="-285750"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de-DE" sz="1400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E3D5AD4-AD5D-2E90-FCFA-FB2F2CCFA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247" y="1318157"/>
            <a:ext cx="3354288" cy="1879105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7B90866-51B2-3118-AA36-AEEA788BE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727" y="4103651"/>
            <a:ext cx="3354288" cy="18714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1B647D-A081-6E8D-C2B6-9499EF20A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85" y="4127275"/>
            <a:ext cx="2932628" cy="195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Ein Bild, das Person, Himmel, Menschliches Gesicht, Kleidung enthält.&#10;&#10;Automatisch generierte Beschreibung">
            <a:extLst>
              <a:ext uri="{FF2B5EF4-FFF2-40B4-BE49-F238E27FC236}">
                <a16:creationId xmlns:a16="http://schemas.microsoft.com/office/drawing/2014/main" id="{48F33624-EBBA-8CE5-1E87-C8DC833735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348" r="11348"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0A2491-3026-5E67-A5BB-ADEC35F96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hisham.ramahi@dornier-group.com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966CA2-4844-A51A-96D7-A8B8BBCFB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5646" y="4453750"/>
            <a:ext cx="3168650" cy="835062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00966565135876 00962796510519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81AC61-E27C-11DF-8A36-9AAFB1C1D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Hisham Ramahi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B74602D-1DCB-19A5-E78E-0C6B666D81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Business Relationship Manager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5BD737D-18F2-9249-36AB-78AC83AD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1698783-3DC6-1A82-A879-76368C634E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Dornier Group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AD946D0-69BA-10B5-F4D9-A3799C8F53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56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0A2491-3026-5E67-A5BB-ADEC35F96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Raed.romhi@dornier-group.com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966CA2-4844-A51A-96D7-A8B8BBCFB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5646" y="4453750"/>
            <a:ext cx="3974734" cy="835062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+962 (0)77 9999 007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+971 (0)56 2299 007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81AC61-E27C-11DF-8A36-9AAFB1C1D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Raed Romhi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B74602D-1DCB-19A5-E78E-0C6B666D81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Head of MENA region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5BD737D-18F2-9249-36AB-78AC83AD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1698783-3DC6-1A82-A879-76368C634E6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Dornier Group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AD946D0-69BA-10B5-F4D9-A3799C8F53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9C35040-22C3-664F-9283-255FA9903375}" type="slidenum">
              <a:rPr lang="de-DE" smtClean="0"/>
              <a:t>9</a:t>
            </a:fld>
            <a:endParaRPr lang="de-DE"/>
          </a:p>
        </p:txBody>
      </p:sp>
      <p:pic>
        <p:nvPicPr>
          <p:cNvPr id="15" name="Bildplatzhalter 14" descr="Ein Bild, das Person, Himmel, Kleidung, Menschliches Gesicht enthält.&#10;&#10;Automatisch generierte Beschreibung">
            <a:extLst>
              <a:ext uri="{FF2B5EF4-FFF2-40B4-BE49-F238E27FC236}">
                <a16:creationId xmlns:a16="http://schemas.microsoft.com/office/drawing/2014/main" id="{DF634C20-707A-7C32-DF74-7F81918315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8258" r="2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5035201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 der Dornier Group GmbH">
  <a:themeElements>
    <a:clrScheme name="Dornier Group Colors">
      <a:dk1>
        <a:srgbClr val="22282E"/>
      </a:dk1>
      <a:lt1>
        <a:srgbClr val="FFFFFF"/>
      </a:lt1>
      <a:dk2>
        <a:srgbClr val="64696D"/>
      </a:dk2>
      <a:lt2>
        <a:srgbClr val="E9EAEA"/>
      </a:lt2>
      <a:accent1>
        <a:srgbClr val="D20078"/>
      </a:accent1>
      <a:accent2>
        <a:srgbClr val="A6005C"/>
      </a:accent2>
      <a:accent3>
        <a:srgbClr val="660036"/>
      </a:accent3>
      <a:accent4>
        <a:srgbClr val="797F82"/>
      </a:accent4>
      <a:accent5>
        <a:srgbClr val="2A82C1"/>
      </a:accent5>
      <a:accent6>
        <a:srgbClr val="82981B"/>
      </a:accent6>
      <a:hlink>
        <a:srgbClr val="69A7D3"/>
      </a:hlink>
      <a:folHlink>
        <a:srgbClr val="A6005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CE2FA9C1-8182-AB48-A8B5-2CDAB83E0542}" vid="{F5DB3FCA-C283-5647-B68B-A7C1EC39910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bfa21-d8cf-4f75-a979-6145382b42d3" xsi:nil="true"/>
    <lcf76f155ced4ddcb4097134ff3c332f xmlns="7c554eac-64cd-425e-8c60-c6bc5a268ad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FCE2F41AD4114380633AF70F1CAF94" ma:contentTypeVersion="16" ma:contentTypeDescription="Ein neues Dokument erstellen." ma:contentTypeScope="" ma:versionID="176cfc556f4ca0e51ee053b6757cabbe">
  <xsd:schema xmlns:xsd="http://www.w3.org/2001/XMLSchema" xmlns:xs="http://www.w3.org/2001/XMLSchema" xmlns:p="http://schemas.microsoft.com/office/2006/metadata/properties" xmlns:ns2="7c554eac-64cd-425e-8c60-c6bc5a268adc" xmlns:ns3="427bfa21-d8cf-4f75-a979-6145382b42d3" targetNamespace="http://schemas.microsoft.com/office/2006/metadata/properties" ma:root="true" ma:fieldsID="0ac5ab707d41339f025102ba8c22b09d" ns2:_="" ns3:_="">
    <xsd:import namespace="7c554eac-64cd-425e-8c60-c6bc5a268adc"/>
    <xsd:import namespace="427bfa21-d8cf-4f75-a979-6145382b4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54eac-64cd-425e-8c60-c6bc5a268a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eee4156a-bd21-4c7b-a1f8-42ed130007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bfa21-d8cf-4f75-a979-6145382b42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a2b394c-66cb-4f46-9dc5-a88f51ea6296}" ma:internalName="TaxCatchAll" ma:showField="CatchAllData" ma:web="427bfa21-d8cf-4f75-a979-6145382b42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BE73DE-5019-41CF-A12D-663C06545652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17a40862-345e-4dff-9b4e-8f2120bc9f86"/>
    <ds:schemaRef ds:uri="6924dc09-8568-4dd0-9477-d0b6279cb1e6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427bfa21-d8cf-4f75-a979-6145382b42d3"/>
    <ds:schemaRef ds:uri="7c554eac-64cd-425e-8c60-c6bc5a268adc"/>
  </ds:schemaRefs>
</ds:datastoreItem>
</file>

<file path=customXml/itemProps2.xml><?xml version="1.0" encoding="utf-8"?>
<ds:datastoreItem xmlns:ds="http://schemas.openxmlformats.org/officeDocument/2006/customXml" ds:itemID="{F2A28FEA-A0E3-4427-93B5-6345E08843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C9D8C0-548C-4A96-938A-D24640D23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554eac-64cd-425e-8c60-c6bc5a268adc"/>
    <ds:schemaRef ds:uri="427bfa21-d8cf-4f75-a979-6145382b4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Folienmaster der Dornier Group GmbH</Template>
  <TotalTime>0</TotalTime>
  <Words>646</Words>
  <Application>Microsoft Office PowerPoint</Application>
  <PresentationFormat>Breitbild</PresentationFormat>
  <Paragraphs>129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Symbol</vt:lpstr>
      <vt:lpstr>Wingdings</vt:lpstr>
      <vt:lpstr>Folienmaster der Dornier Group GmbH</vt:lpstr>
      <vt:lpstr>PowerPoint-Präsentation</vt:lpstr>
      <vt:lpstr>Business Unit Renewables</vt:lpstr>
      <vt:lpstr>Our service areas at a glance</vt:lpstr>
      <vt:lpstr>Optimizing Complex Renewable Solutions: Introducing in-house modelling tool AHEAD (Advanced Hybrid Energy Allocation &amp; Dispatch)</vt:lpstr>
      <vt:lpstr>Industrial Decarbonization with Renewables: strong focus on mines</vt:lpstr>
      <vt:lpstr>Wind highlights: strong focus on wind installation </vt:lpstr>
      <vt:lpstr>Grids &amp; Storage highlights 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Nadine Rückmann</dc:creator>
  <cp:keywords>, docId:B77DE47B0E07F1F3B935CE2F99914D9D</cp:keywords>
  <cp:lastModifiedBy>Schröder, Svenja | DORNIER</cp:lastModifiedBy>
  <cp:revision>40</cp:revision>
  <dcterms:created xsi:type="dcterms:W3CDTF">2022-05-31T14:17:38Z</dcterms:created>
  <dcterms:modified xsi:type="dcterms:W3CDTF">2023-05-26T14:47:52Z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0x010100C2FCE2F41AD4114380633AF70F1CAF94</vt:lpwstr>
  </property>
  <property fmtid="{D5CDD505-2E9C-101B-9397-08002B2CF9AE}" pid="3" name="MediaServiceImageTags">
    <vt:lpwstr/>
  </property>
</Properties>
</file>