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8" r:id="rId5"/>
    <p:sldId id="1565" r:id="rId6"/>
    <p:sldId id="277" r:id="rId7"/>
    <p:sldId id="1566" r:id="rId8"/>
    <p:sldId id="268" r:id="rId9"/>
    <p:sldId id="1572" r:id="rId10"/>
    <p:sldId id="2482" r:id="rId11"/>
    <p:sldId id="1586" r:id="rId12"/>
    <p:sldId id="2485" r:id="rId13"/>
    <p:sldId id="2486" r:id="rId14"/>
    <p:sldId id="2487" r:id="rId15"/>
    <p:sldId id="2488" r:id="rId16"/>
    <p:sldId id="2479" r:id="rId17"/>
    <p:sldId id="1581" r:id="rId18"/>
    <p:sldId id="2483" r:id="rId19"/>
    <p:sldId id="261" r:id="rId20"/>
    <p:sldId id="2489" r:id="rId21"/>
    <p:sldId id="2490" r:id="rId22"/>
    <p:sldId id="262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4F8A62DC-A7CF-2D44-A3ED-BE8B09481246}">
          <p14:sldIdLst>
            <p14:sldId id="258"/>
            <p14:sldId id="1565"/>
            <p14:sldId id="277"/>
            <p14:sldId id="1566"/>
            <p14:sldId id="268"/>
            <p14:sldId id="1572"/>
            <p14:sldId id="2482"/>
            <p14:sldId id="1586"/>
            <p14:sldId id="2485"/>
            <p14:sldId id="2486"/>
            <p14:sldId id="2487"/>
            <p14:sldId id="2488"/>
            <p14:sldId id="2479"/>
            <p14:sldId id="1581"/>
            <p14:sldId id="2483"/>
            <p14:sldId id="261"/>
            <p14:sldId id="2489"/>
            <p14:sldId id="2490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BBAA3C-9DFB-8E61-6EC1-595F445FF488}" name="Schröder, Svenja (DG-V)" initials="SS(V" userId="S::svenja.schroeder@dornier-group.com::a8b15ac9-e54e-47eb-a429-1b7a640472d6" providerId="AD"/>
  <p188:author id="{D026A881-D970-BE8A-1FCE-B33303E4D696}" name="Nadine Rückmann" initials="NR" userId="S::nadine.rueckmann@cumar.de::c3c2bf4f-36ff-49f7-ab1c-50f3d924268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005C"/>
    <a:srgbClr val="660036"/>
    <a:srgbClr val="FFFFFF"/>
    <a:srgbClr val="C8B501"/>
    <a:srgbClr val="FF7F00"/>
    <a:srgbClr val="D9D9D9"/>
    <a:srgbClr val="FFB100"/>
    <a:srgbClr val="FFCA00"/>
    <a:srgbClr val="82981B"/>
    <a:srgbClr val="00F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956D5B-77EF-0B4C-9FDC-558DC17456AA}" v="1" dt="2023-05-02T17:21:33.151"/>
    <p1510:client id="{4CE3B63E-9FEA-6111-5E8C-32A360A3A65F}" v="13" dt="2023-05-08T07:54:12.246"/>
    <p1510:client id="{82BE4639-6212-44FF-8B97-041E6BF200AE}" v="7" dt="2023-05-02T17:16:56.520"/>
    <p1510:client id="{AFC2EC6A-E692-6302-EE60-A84F1A6767E1}" v="6" dt="2023-05-03T11:39:16.9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4556D71-0845-DB4B-AC1B-0496878B42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00F8CA6-6A85-704F-857B-251E2137EF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3574D-DA26-FB4F-A8AA-61E59A677008}" type="datetimeFigureOut">
              <a:rPr lang="de-DE" smtClean="0"/>
              <a:t>26.05.2023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89D88E-689A-4A44-BE2C-F56510FFAB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D7A6A11-2881-F34C-A244-7FC1B72E54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779CA-57E7-CD4E-86F2-9CAA023680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643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0F362-3866-1C44-AAEB-0A236DEF32B0}" type="datetimeFigureOut">
              <a:rPr lang="de-DE" smtClean="0"/>
              <a:t>26.05.2023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624A4-B9A7-2141-8D49-6BF78EA97A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455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624A4-B9A7-2141-8D49-6BF78EA97A5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9723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*Source: &lt;a </a:t>
            </a:r>
            <a:r>
              <a:rPr lang="de-DE" dirty="0" err="1"/>
              <a:t>href</a:t>
            </a:r>
            <a:r>
              <a:rPr lang="de-DE" dirty="0"/>
              <a:t>="https://de.freepik.com/</a:t>
            </a:r>
            <a:r>
              <a:rPr lang="de-DE" dirty="0" err="1"/>
              <a:t>fotos</a:t>
            </a:r>
            <a:r>
              <a:rPr lang="de-DE" dirty="0"/>
              <a:t>-kostenlos/3d-windmuehlenprojekt-zum-energiesparen_13328751.htm#page=4&amp;query=solar%20energy&amp;position=7&amp;from_view=</a:t>
            </a:r>
            <a:r>
              <a:rPr lang="de-DE" dirty="0" err="1"/>
              <a:t>search&amp;track</a:t>
            </a:r>
            <a:r>
              <a:rPr lang="de-DE" dirty="0"/>
              <a:t>=</a:t>
            </a:r>
            <a:r>
              <a:rPr lang="de-DE" dirty="0" err="1"/>
              <a:t>ais</a:t>
            </a:r>
            <a:r>
              <a:rPr lang="de-DE" dirty="0"/>
              <a:t>"&gt;</a:t>
            </a:r>
            <a:r>
              <a:rPr lang="de-DE" dirty="0" err="1"/>
              <a:t>Freepik</a:t>
            </a:r>
            <a:r>
              <a:rPr lang="de-DE" dirty="0"/>
              <a:t>&lt;/a&gt;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624A4-B9A7-2141-8D49-6BF78EA97A5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7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50F759-C4D1-9E41-A193-ACD54BE5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E066F0EB-60E4-A34B-AD6C-7AB535F2BD5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498" y="1300163"/>
            <a:ext cx="11069640" cy="479313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buSzPct val="100000"/>
              <a:buFont typeface="+mj-lt"/>
              <a:buAutoNum type="arabicPeriod"/>
              <a:defRPr sz="1500"/>
            </a:lvl1pPr>
            <a:lvl2pPr marL="357187" indent="0">
              <a:buClr>
                <a:schemeClr val="accent2"/>
              </a:buClr>
              <a:buFont typeface="+mj-lt"/>
              <a:buNone/>
              <a:defRPr sz="1500"/>
            </a:lvl2pPr>
            <a:lvl3pPr marL="1058862" indent="-342900">
              <a:buFont typeface="+mj-lt"/>
              <a:buAutoNum type="arabicPeriod"/>
              <a:defRPr sz="1400"/>
            </a:lvl3pPr>
            <a:lvl4pPr marL="1284287" indent="-342900">
              <a:buFont typeface="+mj-lt"/>
              <a:buAutoNum type="arabicPeriod"/>
              <a:defRPr sz="1300"/>
            </a:lvl4pPr>
            <a:lvl5pPr marL="1384300" indent="-228600">
              <a:buFont typeface="+mj-lt"/>
              <a:buAutoNum type="arabicPeriod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EF54B63-FBFE-C8E3-D427-CF410DDF1FC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F17B999-FD0E-FA60-F233-73F62371859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961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Textfelder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B9665141-E8E5-8C41-9887-BA5874DC93E8}"/>
              </a:ext>
            </a:extLst>
          </p:cNvPr>
          <p:cNvCxnSpPr/>
          <p:nvPr/>
        </p:nvCxnSpPr>
        <p:spPr>
          <a:xfrm>
            <a:off x="571500" y="1765300"/>
            <a:ext cx="5212800" cy="0"/>
          </a:xfrm>
          <a:prstGeom prst="line">
            <a:avLst/>
          </a:prstGeom>
          <a:ln w="19050">
            <a:solidFill>
              <a:srgbClr val="A6005C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2C011CF8-4D7B-BA4F-AB8A-3ED4E60C960E}"/>
              </a:ext>
            </a:extLst>
          </p:cNvPr>
          <p:cNvCxnSpPr/>
          <p:nvPr/>
        </p:nvCxnSpPr>
        <p:spPr>
          <a:xfrm>
            <a:off x="6427788" y="1765300"/>
            <a:ext cx="5212800" cy="0"/>
          </a:xfrm>
          <a:prstGeom prst="line">
            <a:avLst/>
          </a:prstGeom>
          <a:ln w="19050">
            <a:solidFill>
              <a:srgbClr val="A6005C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F6BC435D-8505-724A-8BBE-AFEBB0FA676A}"/>
              </a:ext>
            </a:extLst>
          </p:cNvPr>
          <p:cNvCxnSpPr/>
          <p:nvPr/>
        </p:nvCxnSpPr>
        <p:spPr>
          <a:xfrm>
            <a:off x="571500" y="4367213"/>
            <a:ext cx="5524500" cy="0"/>
          </a:xfrm>
          <a:prstGeom prst="line">
            <a:avLst/>
          </a:prstGeom>
          <a:ln w="19050">
            <a:solidFill>
              <a:srgbClr val="A6005C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6E5B8316-56D0-4A48-BCE9-7BDC07E428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184" y="1268413"/>
            <a:ext cx="5212800" cy="49753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5AE017A6-8A4E-E143-9CEA-7BFEB2F622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7835" y="1268025"/>
            <a:ext cx="5213304" cy="49753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A85EF450-9333-7B43-BD8D-22B76EE383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1183" y="3869403"/>
            <a:ext cx="5212800" cy="49753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EFE40B31-B0F4-4B4D-9A17-2214FE9EEC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27833" y="3869015"/>
            <a:ext cx="5213305" cy="49753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A58D99DE-5447-A649-BC09-9259ACAB1310}"/>
              </a:ext>
            </a:extLst>
          </p:cNvPr>
          <p:cNvCxnSpPr/>
          <p:nvPr userDrawn="1"/>
        </p:nvCxnSpPr>
        <p:spPr>
          <a:xfrm>
            <a:off x="571498" y="4366548"/>
            <a:ext cx="5212800" cy="0"/>
          </a:xfrm>
          <a:prstGeom prst="line">
            <a:avLst/>
          </a:prstGeom>
          <a:ln w="19050">
            <a:solidFill>
              <a:srgbClr val="A6005C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D175BB83-E822-4C4E-82FF-3228902E1A65}"/>
              </a:ext>
            </a:extLst>
          </p:cNvPr>
          <p:cNvCxnSpPr/>
          <p:nvPr userDrawn="1"/>
        </p:nvCxnSpPr>
        <p:spPr>
          <a:xfrm>
            <a:off x="6427788" y="4362683"/>
            <a:ext cx="5212800" cy="0"/>
          </a:xfrm>
          <a:prstGeom prst="line">
            <a:avLst/>
          </a:prstGeom>
          <a:ln w="19050">
            <a:solidFill>
              <a:srgbClr val="A6005C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18F9338-5037-0C41-9B23-39B83A19B1C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1884364"/>
            <a:ext cx="5212800" cy="1543976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A4F13CDD-74CE-9345-B458-A3856259BC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7789" y="1890367"/>
            <a:ext cx="5213349" cy="1543976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517FEF32-44BC-364B-9CC0-4424E6CF35C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4496781"/>
            <a:ext cx="5212483" cy="1543976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8CBEE8FB-DFD1-BF40-8D6F-C3A2FA751C7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45253" y="4496781"/>
            <a:ext cx="5195886" cy="1543976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86FE7D03-5B5B-524B-AB79-5771095B3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34939"/>
            <a:ext cx="8625052" cy="76676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79387B0-9B16-8A68-ADBD-4A9316662F8E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196713-9BF8-7D18-9F09-16D07726CDD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045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Textfelder mit Überschrift u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6E5B8316-56D0-4A48-BCE9-7BDC07E428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183" y="1703123"/>
            <a:ext cx="5212800" cy="49753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5AE017A6-8A4E-E143-9CEA-7BFEB2F622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7835" y="1702735"/>
            <a:ext cx="5213304" cy="49753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A85EF450-9333-7B43-BD8D-22B76EE383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1182" y="4319106"/>
            <a:ext cx="5212483" cy="49753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EFE40B31-B0F4-4B4D-9A17-2214FE9EEC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27833" y="4318718"/>
            <a:ext cx="5213305" cy="49753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4D00-EBB1-8645-96AD-89D1BDC7C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A58D99DE-5447-A649-BC09-9259ACAB1310}"/>
              </a:ext>
            </a:extLst>
          </p:cNvPr>
          <p:cNvCxnSpPr/>
          <p:nvPr userDrawn="1"/>
        </p:nvCxnSpPr>
        <p:spPr>
          <a:xfrm>
            <a:off x="571498" y="4816251"/>
            <a:ext cx="5212800" cy="0"/>
          </a:xfrm>
          <a:prstGeom prst="line">
            <a:avLst/>
          </a:prstGeom>
          <a:ln w="19050">
            <a:solidFill>
              <a:srgbClr val="A6005C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D175BB83-E822-4C4E-82FF-3228902E1A65}"/>
              </a:ext>
            </a:extLst>
          </p:cNvPr>
          <p:cNvCxnSpPr/>
          <p:nvPr userDrawn="1"/>
        </p:nvCxnSpPr>
        <p:spPr>
          <a:xfrm>
            <a:off x="6427788" y="4812386"/>
            <a:ext cx="5212800" cy="0"/>
          </a:xfrm>
          <a:prstGeom prst="line">
            <a:avLst/>
          </a:prstGeom>
          <a:ln w="19050">
            <a:solidFill>
              <a:srgbClr val="A6005C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18F9338-5037-0C41-9B23-39B83A19B1C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262188"/>
            <a:ext cx="5212482" cy="1166152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A4F13CDD-74CE-9345-B458-A3856259BC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7789" y="2268191"/>
            <a:ext cx="5213349" cy="1166152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517FEF32-44BC-364B-9CC0-4424E6CF35C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4874605"/>
            <a:ext cx="5212165" cy="1166152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8CBEE8FB-DFD1-BF40-8D6F-C3A2FA751C7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45252" y="4874605"/>
            <a:ext cx="5195336" cy="1166152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3F9CF066-9AAF-DD49-BA91-EA32DD7CC6EA}"/>
              </a:ext>
            </a:extLst>
          </p:cNvPr>
          <p:cNvCxnSpPr/>
          <p:nvPr userDrawn="1"/>
        </p:nvCxnSpPr>
        <p:spPr>
          <a:xfrm>
            <a:off x="571498" y="2200010"/>
            <a:ext cx="5212800" cy="0"/>
          </a:xfrm>
          <a:prstGeom prst="line">
            <a:avLst/>
          </a:prstGeom>
          <a:ln w="19050">
            <a:solidFill>
              <a:srgbClr val="A6005C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1D22FEE1-F609-8341-BF70-CA563E837923}"/>
              </a:ext>
            </a:extLst>
          </p:cNvPr>
          <p:cNvCxnSpPr/>
          <p:nvPr userDrawn="1"/>
        </p:nvCxnSpPr>
        <p:spPr>
          <a:xfrm>
            <a:off x="6427788" y="2196145"/>
            <a:ext cx="5212800" cy="0"/>
          </a:xfrm>
          <a:prstGeom prst="line">
            <a:avLst/>
          </a:prstGeom>
          <a:ln w="19050">
            <a:solidFill>
              <a:srgbClr val="A6005C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1C6E88CF-8F6E-414E-9B1A-907D567AF9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4037" y="1292589"/>
            <a:ext cx="11087102" cy="365125"/>
          </a:xfrm>
        </p:spPr>
        <p:txBody>
          <a:bodyPr>
            <a:noAutofit/>
          </a:bodyPr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058FA50-FB94-92C6-DFCC-3B3A5B0E1B4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247199C-7045-D615-7F0A-FFBA7AB322A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6807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76628E04-29AF-ED4B-A61F-D645E0F8CA0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11901" y="1267942"/>
            <a:ext cx="5329238" cy="48248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CCCBE8-D179-5045-A5EF-14203D478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2C6C69A3-6DFC-B243-904F-E200D1030BA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183" y="1267942"/>
            <a:ext cx="5524498" cy="4825354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B15ADF5-58B2-10EF-AD8F-91942661392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0D65004-6B72-2CB6-1F33-0A2BC4BE297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872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Diagramm mi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76628E04-29AF-ED4B-A61F-D645E0F8CA0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11901" y="1783780"/>
            <a:ext cx="5329238" cy="43090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2C6C69A3-6DFC-B243-904F-E200D1030BA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183" y="1783830"/>
            <a:ext cx="5524498" cy="4309466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09BC7FC-0BAC-0242-A3B5-1F7B19AF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134939"/>
            <a:ext cx="8551479" cy="76676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26A82B2-B403-FB46-8F9B-22D2029A0D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4037" y="1292589"/>
            <a:ext cx="11087102" cy="365125"/>
          </a:xfrm>
        </p:spPr>
        <p:txBody>
          <a:bodyPr>
            <a:noAutofit/>
          </a:bodyPr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4C65F79-88B6-AC2A-FC8D-77124535BDE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792071-3EFB-9A1E-9F64-29B91341A05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2246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genübe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48E5C6-61D2-408C-9DB7-53379D235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5867D0D-8684-F6A6-51D2-4898B201B9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7D26CB6-90DF-1D5E-2BC4-631E4F313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3061022-7F72-D5EC-67ED-723CCE3EA6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2417763"/>
            <a:ext cx="4137025" cy="777875"/>
          </a:xfrm>
        </p:spPr>
        <p:txBody>
          <a:bodyPr>
            <a:normAutofit/>
          </a:bodyPr>
          <a:lstStyle>
            <a:lvl1pPr marL="14288" indent="0" algn="r">
              <a:buNone/>
              <a:defRPr sz="2400">
                <a:solidFill>
                  <a:schemeClr val="bg1"/>
                </a:solidFill>
                <a:highlight>
                  <a:srgbClr val="A6005C"/>
                </a:highlight>
              </a:defRPr>
            </a:lvl1pPr>
            <a:lvl2pPr marL="357187" indent="0">
              <a:buNone/>
              <a:defRPr/>
            </a:lvl2pPr>
            <a:lvl3pPr marL="715962" indent="0">
              <a:buNone/>
              <a:defRPr/>
            </a:lvl3pPr>
            <a:lvl4pPr marL="941387" indent="0">
              <a:buNone/>
              <a:defRPr/>
            </a:lvl4pPr>
            <a:lvl5pPr marL="1155700" indent="0">
              <a:buNone/>
              <a:defRPr/>
            </a:lvl5pPr>
          </a:lstStyle>
          <a:p>
            <a:pPr lvl="0"/>
            <a:r>
              <a:rPr lang="de-DE"/>
              <a:t>Mastertextformat direkt hier bearbeiten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CE756341-169B-75D3-D902-01121A26B75E}"/>
              </a:ext>
            </a:extLst>
          </p:cNvPr>
          <p:cNvSpPr/>
          <p:nvPr userDrawn="1"/>
        </p:nvSpPr>
        <p:spPr>
          <a:xfrm flipH="1">
            <a:off x="5001875" y="1276351"/>
            <a:ext cx="18000" cy="4824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7194635-530B-4E60-7594-85E41183FF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0" y="3668713"/>
            <a:ext cx="4116388" cy="2259012"/>
          </a:xfrm>
        </p:spPr>
        <p:txBody>
          <a:bodyPr/>
          <a:lstStyle>
            <a:lvl1pPr marL="14288" indent="0" algn="r">
              <a:buNone/>
              <a:defRPr/>
            </a:lvl1pPr>
            <a:lvl2pPr marL="357187" indent="0" algn="r">
              <a:buNone/>
              <a:defRPr/>
            </a:lvl2pPr>
            <a:lvl3pPr marL="715962" indent="0" algn="r">
              <a:buNone/>
              <a:defRPr/>
            </a:lvl3pPr>
            <a:lvl4pPr marL="941387" indent="0" algn="r">
              <a:buNone/>
              <a:defRPr/>
            </a:lvl4pPr>
            <a:lvl5pPr marL="1155700" indent="0" algn="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481CC7C-434F-C0BD-3F45-921F646683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03223" y="1409051"/>
            <a:ext cx="2935052" cy="365125"/>
          </a:xfrm>
        </p:spPr>
        <p:txBody>
          <a:bodyPr>
            <a:noAutofit/>
          </a:bodyPr>
          <a:lstStyle>
            <a:lvl1pPr marL="14288" indent="0" algn="ctr">
              <a:buNone/>
              <a:defRPr sz="1200" b="1"/>
            </a:lvl1pPr>
            <a:lvl2pPr marL="357187" indent="0">
              <a:buNone/>
              <a:defRPr sz="1500"/>
            </a:lvl2pPr>
            <a:lvl3pPr marL="715962" indent="0">
              <a:buNone/>
              <a:defRPr sz="1500"/>
            </a:lvl3pPr>
            <a:lvl4pPr marL="941387" indent="0">
              <a:buNone/>
              <a:defRPr sz="1500"/>
            </a:lvl4pPr>
            <a:lvl5pPr marL="1155700" indent="0">
              <a:buNone/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F372E44A-F849-8792-C40E-DD70D3CD20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03223" y="1774176"/>
            <a:ext cx="2935052" cy="927099"/>
          </a:xfrm>
        </p:spPr>
        <p:txBody>
          <a:bodyPr>
            <a:noAutofit/>
          </a:bodyPr>
          <a:lstStyle>
            <a:lvl1pPr marL="14288" indent="0" algn="ctr">
              <a:buNone/>
              <a:defRPr sz="1200" b="0"/>
            </a:lvl1pPr>
            <a:lvl2pPr marL="357187" indent="0">
              <a:buNone/>
              <a:defRPr sz="1500"/>
            </a:lvl2pPr>
            <a:lvl3pPr marL="715962" indent="0">
              <a:buNone/>
              <a:defRPr sz="1500"/>
            </a:lvl3pPr>
            <a:lvl4pPr marL="941387" indent="0">
              <a:buNone/>
              <a:defRPr sz="1500"/>
            </a:lvl4pPr>
            <a:lvl5pPr marL="1155700" indent="0">
              <a:buNone/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D90322C3-0320-F000-D0A9-15617F5BFE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03223" y="3066400"/>
            <a:ext cx="2935052" cy="365125"/>
          </a:xfrm>
        </p:spPr>
        <p:txBody>
          <a:bodyPr>
            <a:noAutofit/>
          </a:bodyPr>
          <a:lstStyle>
            <a:lvl1pPr marL="14288" indent="0" algn="ctr">
              <a:buNone/>
              <a:defRPr sz="1200" b="1"/>
            </a:lvl1pPr>
            <a:lvl2pPr marL="357187" indent="0">
              <a:buNone/>
              <a:defRPr sz="1500"/>
            </a:lvl2pPr>
            <a:lvl3pPr marL="715962" indent="0">
              <a:buNone/>
              <a:defRPr sz="1500"/>
            </a:lvl3pPr>
            <a:lvl4pPr marL="941387" indent="0">
              <a:buNone/>
              <a:defRPr sz="1500"/>
            </a:lvl4pPr>
            <a:lvl5pPr marL="1155700" indent="0">
              <a:buNone/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66F49FE5-EA57-C9E4-DA94-7AD519CE40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03223" y="3431525"/>
            <a:ext cx="2935052" cy="927099"/>
          </a:xfrm>
        </p:spPr>
        <p:txBody>
          <a:bodyPr>
            <a:noAutofit/>
          </a:bodyPr>
          <a:lstStyle>
            <a:lvl1pPr marL="14288" indent="0" algn="ctr">
              <a:buNone/>
              <a:defRPr sz="1200" b="0"/>
            </a:lvl1pPr>
            <a:lvl2pPr marL="357187" indent="0">
              <a:buNone/>
              <a:defRPr sz="1500"/>
            </a:lvl2pPr>
            <a:lvl3pPr marL="715962" indent="0">
              <a:buNone/>
              <a:defRPr sz="1500"/>
            </a:lvl3pPr>
            <a:lvl4pPr marL="941387" indent="0">
              <a:buNone/>
              <a:defRPr sz="1500"/>
            </a:lvl4pPr>
            <a:lvl5pPr marL="1155700" indent="0">
              <a:buNone/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1311425D-F713-425A-DA87-ABFFC6ADDF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03223" y="4710118"/>
            <a:ext cx="2935052" cy="365125"/>
          </a:xfrm>
        </p:spPr>
        <p:txBody>
          <a:bodyPr>
            <a:noAutofit/>
          </a:bodyPr>
          <a:lstStyle>
            <a:lvl1pPr marL="14288" indent="0" algn="ctr">
              <a:buNone/>
              <a:defRPr sz="1200" b="1"/>
            </a:lvl1pPr>
            <a:lvl2pPr marL="357187" indent="0">
              <a:buNone/>
              <a:defRPr sz="1500"/>
            </a:lvl2pPr>
            <a:lvl3pPr marL="715962" indent="0">
              <a:buNone/>
              <a:defRPr sz="1500"/>
            </a:lvl3pPr>
            <a:lvl4pPr marL="941387" indent="0">
              <a:buNone/>
              <a:defRPr sz="1500"/>
            </a:lvl4pPr>
            <a:lvl5pPr marL="1155700" indent="0">
              <a:buNone/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1CB38EC9-17CA-E47A-3B6D-8FDF25AEF23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03223" y="5075243"/>
            <a:ext cx="2935052" cy="927099"/>
          </a:xfrm>
        </p:spPr>
        <p:txBody>
          <a:bodyPr>
            <a:noAutofit/>
          </a:bodyPr>
          <a:lstStyle>
            <a:lvl1pPr marL="14288" indent="0" algn="ctr">
              <a:buNone/>
              <a:defRPr sz="1200" b="0"/>
            </a:lvl1pPr>
            <a:lvl2pPr marL="357187" indent="0">
              <a:buNone/>
              <a:defRPr sz="1500"/>
            </a:lvl2pPr>
            <a:lvl3pPr marL="715962" indent="0">
              <a:buNone/>
              <a:defRPr sz="1500"/>
            </a:lvl3pPr>
            <a:lvl4pPr marL="941387" indent="0">
              <a:buNone/>
              <a:defRPr sz="1500"/>
            </a:lvl4pPr>
            <a:lvl5pPr marL="1155700" indent="0">
              <a:buNone/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A935272E-E352-10E4-8D08-6262AF5C36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85448" y="2284839"/>
            <a:ext cx="2935052" cy="365125"/>
          </a:xfrm>
        </p:spPr>
        <p:txBody>
          <a:bodyPr>
            <a:noAutofit/>
          </a:bodyPr>
          <a:lstStyle>
            <a:lvl1pPr marL="14288" indent="0" algn="ctr">
              <a:buNone/>
              <a:defRPr sz="1200" b="1"/>
            </a:lvl1pPr>
            <a:lvl2pPr marL="357187" indent="0">
              <a:buNone/>
              <a:defRPr sz="1500"/>
            </a:lvl2pPr>
            <a:lvl3pPr marL="715962" indent="0">
              <a:buNone/>
              <a:defRPr sz="1500"/>
            </a:lvl3pPr>
            <a:lvl4pPr marL="941387" indent="0">
              <a:buNone/>
              <a:defRPr sz="1500"/>
            </a:lvl4pPr>
            <a:lvl5pPr marL="1155700" indent="0">
              <a:buNone/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1AAFF6EB-4E7B-8A0A-965F-CF27F67A401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85448" y="2649964"/>
            <a:ext cx="2935052" cy="927099"/>
          </a:xfrm>
        </p:spPr>
        <p:txBody>
          <a:bodyPr>
            <a:noAutofit/>
          </a:bodyPr>
          <a:lstStyle>
            <a:lvl1pPr marL="14288" indent="0" algn="ctr">
              <a:buNone/>
              <a:defRPr sz="1200" b="0"/>
            </a:lvl1pPr>
            <a:lvl2pPr marL="357187" indent="0">
              <a:buNone/>
              <a:defRPr sz="1500"/>
            </a:lvl2pPr>
            <a:lvl3pPr marL="715962" indent="0">
              <a:buNone/>
              <a:defRPr sz="1500"/>
            </a:lvl3pPr>
            <a:lvl4pPr marL="941387" indent="0">
              <a:buNone/>
              <a:defRPr sz="1500"/>
            </a:lvl4pPr>
            <a:lvl5pPr marL="1155700" indent="0">
              <a:buNone/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EB3F0E7D-0543-B716-FC09-D9D4613E34D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85448" y="3942188"/>
            <a:ext cx="2935052" cy="365125"/>
          </a:xfrm>
        </p:spPr>
        <p:txBody>
          <a:bodyPr>
            <a:noAutofit/>
          </a:bodyPr>
          <a:lstStyle>
            <a:lvl1pPr marL="14288" indent="0" algn="ctr">
              <a:buNone/>
              <a:defRPr sz="1200" b="1"/>
            </a:lvl1pPr>
            <a:lvl2pPr marL="357187" indent="0">
              <a:buNone/>
              <a:defRPr sz="1500"/>
            </a:lvl2pPr>
            <a:lvl3pPr marL="715962" indent="0">
              <a:buNone/>
              <a:defRPr sz="1500"/>
            </a:lvl3pPr>
            <a:lvl4pPr marL="941387" indent="0">
              <a:buNone/>
              <a:defRPr sz="1500"/>
            </a:lvl4pPr>
            <a:lvl5pPr marL="1155700" indent="0">
              <a:buNone/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8FAC553D-8F7B-A6C7-DFE3-B6903E2DDD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85448" y="4307313"/>
            <a:ext cx="2935052" cy="927099"/>
          </a:xfrm>
        </p:spPr>
        <p:txBody>
          <a:bodyPr>
            <a:noAutofit/>
          </a:bodyPr>
          <a:lstStyle>
            <a:lvl1pPr marL="14288" indent="0" algn="ctr">
              <a:buNone/>
              <a:defRPr sz="1200" b="0"/>
            </a:lvl1pPr>
            <a:lvl2pPr marL="357187" indent="0">
              <a:buNone/>
              <a:defRPr sz="1500"/>
            </a:lvl2pPr>
            <a:lvl3pPr marL="715962" indent="0">
              <a:buNone/>
              <a:defRPr sz="1500"/>
            </a:lvl3pPr>
            <a:lvl4pPr marL="941387" indent="0">
              <a:buNone/>
              <a:defRPr sz="1500"/>
            </a:lvl4pPr>
            <a:lvl5pPr marL="1155700" indent="0">
              <a:buNone/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72021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vorstellung 1-4 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05B0E1-D536-BD4E-A62E-DC69B1375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Teamvorstellung</a:t>
            </a:r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DCDBFD87-AC30-5D44-9383-95225AB69C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1183" y="1393299"/>
            <a:ext cx="1348353" cy="181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0B34A827-EA2B-9D4F-82E4-D001B37611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40304" y="1393299"/>
            <a:ext cx="3544183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7" name="Textplatzhalter 12">
            <a:extLst>
              <a:ext uri="{FF2B5EF4-FFF2-40B4-BE49-F238E27FC236}">
                <a16:creationId xmlns:a16="http://schemas.microsoft.com/office/drawing/2014/main" id="{0BE0A6D7-8B43-EC47-9965-62B5CF23C1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40304" y="1807683"/>
            <a:ext cx="3544183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Funktion</a:t>
            </a:r>
          </a:p>
        </p:txBody>
      </p:sp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C5C778F8-319B-584F-AE88-4E477094A3D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1182" y="4149080"/>
            <a:ext cx="1348353" cy="181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5B6A3EF8-3C19-6048-BAEB-225714E6A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40304" y="2332828"/>
            <a:ext cx="3544183" cy="880148"/>
          </a:xfrm>
          <a:prstGeom prst="rect">
            <a:avLst/>
          </a:prstGeom>
        </p:spPr>
        <p:txBody>
          <a:bodyPr anchor="ctr" anchorCtr="0"/>
          <a:lstStyle>
            <a:lvl1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05C"/>
              </a:buClr>
              <a:buSzTx/>
              <a:buFont typeface="Arial" panose="020B0604020202020204" pitchFamily="34" charset="0"/>
              <a:buChar char="•"/>
              <a:tabLst/>
              <a:defRPr sz="15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9774F860-D3A5-5140-9F1E-B8A04CF02F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40304" y="4149080"/>
            <a:ext cx="3544183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500" b="1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Name</a:t>
            </a:r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691675E7-30FA-784D-8607-A5ED4B8A9F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40304" y="4563464"/>
            <a:ext cx="3544183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500" b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Funktion</a:t>
            </a:r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D1D9ECBD-FCCA-7F4A-8838-65F4A89933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40304" y="5088609"/>
            <a:ext cx="3544183" cy="880148"/>
          </a:xfrm>
          <a:prstGeom prst="rect">
            <a:avLst/>
          </a:prstGeom>
        </p:spPr>
        <p:txBody>
          <a:bodyPr anchor="ctr" anchorCtr="0"/>
          <a:lstStyle>
            <a:lvl1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05C"/>
              </a:buClr>
              <a:buSzTx/>
              <a:buFont typeface="Arial" panose="020B0604020202020204" pitchFamily="34" charset="0"/>
              <a:buChar char="•"/>
              <a:tabLst/>
              <a:defRPr sz="15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FFAF9AA1-5C3C-114C-A3B2-956BAE3D1B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27834" y="1393299"/>
            <a:ext cx="1348353" cy="181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0868E51B-C6B6-CC46-8872-21CE97247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96955" y="1393299"/>
            <a:ext cx="3544183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500" b="1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Name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DF81B2AA-DD18-594A-A56E-01116A6774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96955" y="1807683"/>
            <a:ext cx="3544183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500" b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Funktion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2E5F0D36-BAA8-D142-97F4-6054FB0607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96955" y="2332828"/>
            <a:ext cx="3544183" cy="880148"/>
          </a:xfrm>
          <a:prstGeom prst="rect">
            <a:avLst/>
          </a:prstGeom>
        </p:spPr>
        <p:txBody>
          <a:bodyPr anchor="ctr" anchorCtr="0"/>
          <a:lstStyle>
            <a:lvl1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05C"/>
              </a:buClr>
              <a:buSzTx/>
              <a:buFont typeface="Arial" panose="020B0604020202020204" pitchFamily="34" charset="0"/>
              <a:buChar char="•"/>
              <a:tabLst/>
              <a:defRPr sz="15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3F0D31BA-16AB-1E40-850D-BB60328DCAC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427834" y="4149080"/>
            <a:ext cx="1348353" cy="181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B8891698-A456-AE40-9809-7B5E81FBF9E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96955" y="4149080"/>
            <a:ext cx="3544183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500" b="1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Name</a:t>
            </a:r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0918858E-1DFD-9E48-8214-E05BDDCC74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96955" y="4563464"/>
            <a:ext cx="3544183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500" b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Funktion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10F025A1-F525-D747-986D-A1940858EB6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96955" y="5088609"/>
            <a:ext cx="3544183" cy="880148"/>
          </a:xfrm>
          <a:prstGeom prst="rect">
            <a:avLst/>
          </a:prstGeom>
        </p:spPr>
        <p:txBody>
          <a:bodyPr anchor="ctr" anchorCtr="0"/>
          <a:lstStyle>
            <a:lvl1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05C"/>
              </a:buClr>
              <a:buSzTx/>
              <a:buFont typeface="Arial" panose="020B0604020202020204" pitchFamily="34" charset="0"/>
              <a:buChar char="•"/>
              <a:tabLst/>
              <a:defRPr sz="15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F748108-CAFE-E0D9-540E-7A9CFEE554C0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237007-5A91-09B5-DA24-D1FB46072E6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1817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vorstellung 1-4 Personen mi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DCDBFD87-AC30-5D44-9383-95225AB69C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1183" y="1932943"/>
            <a:ext cx="1348353" cy="181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0B34A827-EA2B-9D4F-82E4-D001B37611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40304" y="1932943"/>
            <a:ext cx="3544184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7" name="Textplatzhalter 12">
            <a:extLst>
              <a:ext uri="{FF2B5EF4-FFF2-40B4-BE49-F238E27FC236}">
                <a16:creationId xmlns:a16="http://schemas.microsoft.com/office/drawing/2014/main" id="{0BE0A6D7-8B43-EC47-9965-62B5CF23C1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40304" y="2347327"/>
            <a:ext cx="3544184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Funktion</a:t>
            </a:r>
          </a:p>
        </p:txBody>
      </p:sp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C5C778F8-319B-584F-AE88-4E477094A3D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1182" y="4149080"/>
            <a:ext cx="1348353" cy="181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5B6A3EF8-3C19-6048-BAEB-225714E6A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40304" y="2872472"/>
            <a:ext cx="3544184" cy="880148"/>
          </a:xfrm>
          <a:prstGeom prst="rect">
            <a:avLst/>
          </a:prstGeom>
        </p:spPr>
        <p:txBody>
          <a:bodyPr anchor="ctr" anchorCtr="0"/>
          <a:lstStyle>
            <a:lvl1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05C"/>
              </a:buClr>
              <a:buSzTx/>
              <a:buFont typeface="Arial" panose="020B0604020202020204" pitchFamily="34" charset="0"/>
              <a:buChar char="•"/>
              <a:tabLst/>
              <a:defRPr sz="15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9774F860-D3A5-5140-9F1E-B8A04CF02F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40304" y="4149080"/>
            <a:ext cx="3544184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500" b="1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Name</a:t>
            </a:r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691675E7-30FA-784D-8607-A5ED4B8A9F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40304" y="4563464"/>
            <a:ext cx="3544184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500" b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Funktion</a:t>
            </a:r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D1D9ECBD-FCCA-7F4A-8838-65F4A89933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40304" y="5088609"/>
            <a:ext cx="3544184" cy="880148"/>
          </a:xfrm>
          <a:prstGeom prst="rect">
            <a:avLst/>
          </a:prstGeom>
        </p:spPr>
        <p:txBody>
          <a:bodyPr anchor="ctr" anchorCtr="0"/>
          <a:lstStyle>
            <a:lvl1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05C"/>
              </a:buClr>
              <a:buSzTx/>
              <a:buFont typeface="Arial" panose="020B0604020202020204" pitchFamily="34" charset="0"/>
              <a:buChar char="•"/>
              <a:tabLst/>
              <a:defRPr sz="15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FFAF9AA1-5C3C-114C-A3B2-956BAE3D1B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27834" y="1932943"/>
            <a:ext cx="1348353" cy="181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0868E51B-C6B6-CC46-8872-21CE97247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96955" y="1932943"/>
            <a:ext cx="3544184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500" b="1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Name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DF81B2AA-DD18-594A-A56E-01116A6774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96955" y="2347327"/>
            <a:ext cx="3544184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500" b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Funktion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2E5F0D36-BAA8-D142-97F4-6054FB0607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96955" y="2872472"/>
            <a:ext cx="3544184" cy="880148"/>
          </a:xfrm>
          <a:prstGeom prst="rect">
            <a:avLst/>
          </a:prstGeom>
        </p:spPr>
        <p:txBody>
          <a:bodyPr anchor="ctr" anchorCtr="0"/>
          <a:lstStyle>
            <a:lvl1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05C"/>
              </a:buClr>
              <a:buSzTx/>
              <a:buFont typeface="Arial" panose="020B0604020202020204" pitchFamily="34" charset="0"/>
              <a:buChar char="•"/>
              <a:tabLst/>
              <a:defRPr sz="15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3F0D31BA-16AB-1E40-850D-BB60328DCAC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427834" y="4149080"/>
            <a:ext cx="1348353" cy="181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B8891698-A456-AE40-9809-7B5E81FBF9E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96955" y="4149080"/>
            <a:ext cx="3544184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500" b="1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Name</a:t>
            </a:r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0918858E-1DFD-9E48-8214-E05BDDCC74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96955" y="4563464"/>
            <a:ext cx="3544184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500" b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Funktion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10F025A1-F525-D747-986D-A1940858EB6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96955" y="5088609"/>
            <a:ext cx="3544184" cy="880148"/>
          </a:xfrm>
          <a:prstGeom prst="rect">
            <a:avLst/>
          </a:prstGeom>
        </p:spPr>
        <p:txBody>
          <a:bodyPr anchor="ctr" anchorCtr="0"/>
          <a:lstStyle>
            <a:lvl1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05C"/>
              </a:buClr>
              <a:buSzTx/>
              <a:buFont typeface="Arial" panose="020B0604020202020204" pitchFamily="34" charset="0"/>
              <a:buChar char="•"/>
              <a:tabLst/>
              <a:defRPr sz="15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985FDE14-56AC-F048-8879-086996A4C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134939"/>
            <a:ext cx="8477907" cy="76676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6" name="Textplatzhalter 7">
            <a:extLst>
              <a:ext uri="{FF2B5EF4-FFF2-40B4-BE49-F238E27FC236}">
                <a16:creationId xmlns:a16="http://schemas.microsoft.com/office/drawing/2014/main" id="{1CEB89ED-9CFC-E04E-BC9B-AD480E70AAC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4037" y="1292589"/>
            <a:ext cx="11087102" cy="365125"/>
          </a:xfrm>
        </p:spPr>
        <p:txBody>
          <a:bodyPr>
            <a:noAutofit/>
          </a:bodyPr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54D38B0-32A4-811A-D1EB-D7899ECA1140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1FEDE3B-631F-A6DA-4A48-E405403FA28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279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vorstellung 1-6 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05B0E1-D536-BD4E-A62E-DC69B1375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Teamvorstellung</a:t>
            </a:r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DCDBFD87-AC30-5D44-9383-95225AB69C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1183" y="1393299"/>
            <a:ext cx="988313" cy="13156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0B34A827-EA2B-9D4F-82E4-D001B37611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7184" y="1393299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7" name="Textplatzhalter 12">
            <a:extLst>
              <a:ext uri="{FF2B5EF4-FFF2-40B4-BE49-F238E27FC236}">
                <a16:creationId xmlns:a16="http://schemas.microsoft.com/office/drawing/2014/main" id="{0BE0A6D7-8B43-EC47-9965-62B5CF23C1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7184" y="1743829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Funktion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5B6A3EF8-3C19-6048-BAEB-225714E6A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7184" y="2117506"/>
            <a:ext cx="3855696" cy="591414"/>
          </a:xfrm>
          <a:prstGeom prst="rect">
            <a:avLst/>
          </a:prstGeom>
        </p:spPr>
        <p:txBody>
          <a:bodyPr anchor="ctr" anchorCtr="0"/>
          <a:lstStyle>
            <a:lvl1pPr marL="171450" marR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05C"/>
              </a:buClr>
              <a:buSzTx/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2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CD83A414-B8E1-FD48-B66E-151AB78EB25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6963" y="3032775"/>
            <a:ext cx="988313" cy="13156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ACA823D9-7C00-E345-B2DD-C0DD777635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12964" y="3032775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200" b="1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Name</a:t>
            </a:r>
          </a:p>
        </p:txBody>
      </p:sp>
      <p:sp>
        <p:nvSpPr>
          <p:cNvPr id="23" name="Textplatzhalter 12">
            <a:extLst>
              <a:ext uri="{FF2B5EF4-FFF2-40B4-BE49-F238E27FC236}">
                <a16:creationId xmlns:a16="http://schemas.microsoft.com/office/drawing/2014/main" id="{AE3A2F4A-1C1F-E941-8EE7-2F62AD3C95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12964" y="3383305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200" b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Funktion</a:t>
            </a:r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8AF5D910-0080-EC47-8CA6-D9619ADC57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12964" y="3756982"/>
            <a:ext cx="3855696" cy="591414"/>
          </a:xfrm>
          <a:prstGeom prst="rect">
            <a:avLst/>
          </a:prstGeom>
        </p:spPr>
        <p:txBody>
          <a:bodyPr anchor="ctr" anchorCtr="0"/>
          <a:lstStyle>
            <a:lvl1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05C"/>
              </a:buClr>
              <a:buSzTx/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</p:txBody>
      </p:sp>
      <p:sp>
        <p:nvSpPr>
          <p:cNvPr id="25" name="Bildplatzhalter 10">
            <a:extLst>
              <a:ext uri="{FF2B5EF4-FFF2-40B4-BE49-F238E27FC236}">
                <a16:creationId xmlns:a16="http://schemas.microsoft.com/office/drawing/2014/main" id="{912069A6-0965-7E48-B1B6-B584D2A6774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71183" y="4672251"/>
            <a:ext cx="988313" cy="13156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6" name="Textplatzhalter 12">
            <a:extLst>
              <a:ext uri="{FF2B5EF4-FFF2-40B4-BE49-F238E27FC236}">
                <a16:creationId xmlns:a16="http://schemas.microsoft.com/office/drawing/2014/main" id="{F32DD457-0DFA-5B45-A858-65ECCE2403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07184" y="4672251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200" b="1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Name</a:t>
            </a:r>
          </a:p>
        </p:txBody>
      </p:sp>
      <p:sp>
        <p:nvSpPr>
          <p:cNvPr id="27" name="Textplatzhalter 12">
            <a:extLst>
              <a:ext uri="{FF2B5EF4-FFF2-40B4-BE49-F238E27FC236}">
                <a16:creationId xmlns:a16="http://schemas.microsoft.com/office/drawing/2014/main" id="{EBCC681E-72FB-3C49-B678-42CEE1A306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07184" y="5022781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200" b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Funktion</a:t>
            </a:r>
          </a:p>
        </p:txBody>
      </p:sp>
      <p:sp>
        <p:nvSpPr>
          <p:cNvPr id="28" name="Textplatzhalter 12">
            <a:extLst>
              <a:ext uri="{FF2B5EF4-FFF2-40B4-BE49-F238E27FC236}">
                <a16:creationId xmlns:a16="http://schemas.microsoft.com/office/drawing/2014/main" id="{BEB878AF-F8CC-BB47-B565-79187CE18C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07184" y="5396458"/>
            <a:ext cx="3855696" cy="591414"/>
          </a:xfrm>
          <a:prstGeom prst="rect">
            <a:avLst/>
          </a:prstGeom>
        </p:spPr>
        <p:txBody>
          <a:bodyPr anchor="ctr" anchorCtr="0"/>
          <a:lstStyle>
            <a:lvl1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05C"/>
              </a:buClr>
              <a:buSzTx/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</p:txBody>
      </p:sp>
      <p:sp>
        <p:nvSpPr>
          <p:cNvPr id="29" name="Bildplatzhalter 10">
            <a:extLst>
              <a:ext uri="{FF2B5EF4-FFF2-40B4-BE49-F238E27FC236}">
                <a16:creationId xmlns:a16="http://schemas.microsoft.com/office/drawing/2014/main" id="{63054638-F7A4-3D4D-ADE8-FD5EF74985F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540872" y="1393299"/>
            <a:ext cx="988313" cy="13156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30" name="Textplatzhalter 12">
            <a:extLst>
              <a:ext uri="{FF2B5EF4-FFF2-40B4-BE49-F238E27FC236}">
                <a16:creationId xmlns:a16="http://schemas.microsoft.com/office/drawing/2014/main" id="{9B3CA73C-51B0-6546-AE70-C35E43FB8E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76873" y="1393299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200" b="1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Name</a:t>
            </a:r>
          </a:p>
        </p:txBody>
      </p:sp>
      <p:sp>
        <p:nvSpPr>
          <p:cNvPr id="31" name="Textplatzhalter 12">
            <a:extLst>
              <a:ext uri="{FF2B5EF4-FFF2-40B4-BE49-F238E27FC236}">
                <a16:creationId xmlns:a16="http://schemas.microsoft.com/office/drawing/2014/main" id="{122DB39B-D70A-AB43-80B0-81C8F2E5871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76873" y="1743829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200" b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Funktion</a:t>
            </a:r>
          </a:p>
        </p:txBody>
      </p:sp>
      <p:sp>
        <p:nvSpPr>
          <p:cNvPr id="32" name="Textplatzhalter 12">
            <a:extLst>
              <a:ext uri="{FF2B5EF4-FFF2-40B4-BE49-F238E27FC236}">
                <a16:creationId xmlns:a16="http://schemas.microsoft.com/office/drawing/2014/main" id="{39B5F4E1-8E2C-E540-A9BA-AB6D73FA08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76873" y="2117506"/>
            <a:ext cx="3855696" cy="591414"/>
          </a:xfrm>
          <a:prstGeom prst="rect">
            <a:avLst/>
          </a:prstGeom>
        </p:spPr>
        <p:txBody>
          <a:bodyPr anchor="ctr" anchorCtr="0"/>
          <a:lstStyle>
            <a:lvl1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05C"/>
              </a:buClr>
              <a:buSzTx/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</p:txBody>
      </p:sp>
      <p:sp>
        <p:nvSpPr>
          <p:cNvPr id="33" name="Bildplatzhalter 10">
            <a:extLst>
              <a:ext uri="{FF2B5EF4-FFF2-40B4-BE49-F238E27FC236}">
                <a16:creationId xmlns:a16="http://schemas.microsoft.com/office/drawing/2014/main" id="{B1C80ABF-E262-824A-A3EA-5C22CC44A5A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546652" y="3032775"/>
            <a:ext cx="988313" cy="13156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34" name="Textplatzhalter 12">
            <a:extLst>
              <a:ext uri="{FF2B5EF4-FFF2-40B4-BE49-F238E27FC236}">
                <a16:creationId xmlns:a16="http://schemas.microsoft.com/office/drawing/2014/main" id="{A277795A-0E3C-404A-8D4E-D58FEC18B58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82653" y="3032775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200" b="1" smtClean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Name</a:t>
            </a:r>
          </a:p>
        </p:txBody>
      </p:sp>
      <p:sp>
        <p:nvSpPr>
          <p:cNvPr id="35" name="Textplatzhalter 12">
            <a:extLst>
              <a:ext uri="{FF2B5EF4-FFF2-40B4-BE49-F238E27FC236}">
                <a16:creationId xmlns:a16="http://schemas.microsoft.com/office/drawing/2014/main" id="{EB9849B7-E41B-DB4A-B104-4C302493D4F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82653" y="3383305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200" b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Funktion</a:t>
            </a:r>
          </a:p>
        </p:txBody>
      </p:sp>
      <p:sp>
        <p:nvSpPr>
          <p:cNvPr id="36" name="Textplatzhalter 12">
            <a:extLst>
              <a:ext uri="{FF2B5EF4-FFF2-40B4-BE49-F238E27FC236}">
                <a16:creationId xmlns:a16="http://schemas.microsoft.com/office/drawing/2014/main" id="{8007F705-6D0A-914B-A305-FB4D2C815F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82653" y="3756982"/>
            <a:ext cx="3855696" cy="591414"/>
          </a:xfrm>
          <a:prstGeom prst="rect">
            <a:avLst/>
          </a:prstGeom>
        </p:spPr>
        <p:txBody>
          <a:bodyPr anchor="ctr" anchorCtr="0"/>
          <a:lstStyle>
            <a:lvl1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05C"/>
              </a:buClr>
              <a:buSzTx/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</p:txBody>
      </p:sp>
      <p:sp>
        <p:nvSpPr>
          <p:cNvPr id="37" name="Bildplatzhalter 10">
            <a:extLst>
              <a:ext uri="{FF2B5EF4-FFF2-40B4-BE49-F238E27FC236}">
                <a16:creationId xmlns:a16="http://schemas.microsoft.com/office/drawing/2014/main" id="{EE3827A0-B0EB-714B-93CD-95B15F698AE4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540872" y="4672251"/>
            <a:ext cx="988313" cy="13156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38" name="Textplatzhalter 12">
            <a:extLst>
              <a:ext uri="{FF2B5EF4-FFF2-40B4-BE49-F238E27FC236}">
                <a16:creationId xmlns:a16="http://schemas.microsoft.com/office/drawing/2014/main" id="{CB09ED41-407B-7540-94EF-36EA25F6145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776873" y="4672251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200" b="1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Name</a:t>
            </a:r>
          </a:p>
        </p:txBody>
      </p:sp>
      <p:sp>
        <p:nvSpPr>
          <p:cNvPr id="39" name="Textplatzhalter 12">
            <a:extLst>
              <a:ext uri="{FF2B5EF4-FFF2-40B4-BE49-F238E27FC236}">
                <a16:creationId xmlns:a16="http://schemas.microsoft.com/office/drawing/2014/main" id="{4F44E112-1F2A-EE4A-988A-6241936B586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776873" y="5022781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200" b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Funktion</a:t>
            </a:r>
          </a:p>
        </p:txBody>
      </p:sp>
      <p:sp>
        <p:nvSpPr>
          <p:cNvPr id="40" name="Textplatzhalter 12">
            <a:extLst>
              <a:ext uri="{FF2B5EF4-FFF2-40B4-BE49-F238E27FC236}">
                <a16:creationId xmlns:a16="http://schemas.microsoft.com/office/drawing/2014/main" id="{25074FD8-5980-F746-8FB1-D42FBAE5BA4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776873" y="5396458"/>
            <a:ext cx="3855696" cy="591414"/>
          </a:xfrm>
          <a:prstGeom prst="rect">
            <a:avLst/>
          </a:prstGeom>
        </p:spPr>
        <p:txBody>
          <a:bodyPr anchor="ctr" anchorCtr="0"/>
          <a:lstStyle>
            <a:lvl1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05C"/>
              </a:buClr>
              <a:buSzTx/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53DABD2-7415-CC6B-AE40-1066092EB0E4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2A8520-F9AB-7A2F-D410-E6DC382AE35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6221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vorstellung 1-6 Personen mi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DCDBFD87-AC30-5D44-9383-95225AB69C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1183" y="1783039"/>
            <a:ext cx="988313" cy="13156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0B34A827-EA2B-9D4F-82E4-D001B37611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7184" y="1783039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7" name="Textplatzhalter 12">
            <a:extLst>
              <a:ext uri="{FF2B5EF4-FFF2-40B4-BE49-F238E27FC236}">
                <a16:creationId xmlns:a16="http://schemas.microsoft.com/office/drawing/2014/main" id="{0BE0A6D7-8B43-EC47-9965-62B5CF23C1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7184" y="2133569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Funktion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5B6A3EF8-3C19-6048-BAEB-225714E6A6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7184" y="2507246"/>
            <a:ext cx="3855696" cy="591414"/>
          </a:xfrm>
          <a:prstGeom prst="rect">
            <a:avLst/>
          </a:prstGeom>
        </p:spPr>
        <p:txBody>
          <a:bodyPr anchor="ctr" anchorCtr="0"/>
          <a:lstStyle>
            <a:lvl1pPr marL="171450" marR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05C"/>
              </a:buClr>
              <a:buSzTx/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2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CD83A414-B8E1-FD48-B66E-151AB78EB25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6963" y="3227645"/>
            <a:ext cx="988313" cy="13156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ACA823D9-7C00-E345-B2DD-C0DD777635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12964" y="3227645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200" b="1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Name</a:t>
            </a:r>
          </a:p>
        </p:txBody>
      </p:sp>
      <p:sp>
        <p:nvSpPr>
          <p:cNvPr id="23" name="Textplatzhalter 12">
            <a:extLst>
              <a:ext uri="{FF2B5EF4-FFF2-40B4-BE49-F238E27FC236}">
                <a16:creationId xmlns:a16="http://schemas.microsoft.com/office/drawing/2014/main" id="{AE3A2F4A-1C1F-E941-8EE7-2F62AD3C95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12964" y="3578175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200" b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Funktion</a:t>
            </a:r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8AF5D910-0080-EC47-8CA6-D9619ADC57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12964" y="3951852"/>
            <a:ext cx="3855696" cy="591414"/>
          </a:xfrm>
          <a:prstGeom prst="rect">
            <a:avLst/>
          </a:prstGeom>
        </p:spPr>
        <p:txBody>
          <a:bodyPr anchor="ctr" anchorCtr="0"/>
          <a:lstStyle>
            <a:lvl1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05C"/>
              </a:buClr>
              <a:buSzTx/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</p:txBody>
      </p:sp>
      <p:sp>
        <p:nvSpPr>
          <p:cNvPr id="25" name="Bildplatzhalter 10">
            <a:extLst>
              <a:ext uri="{FF2B5EF4-FFF2-40B4-BE49-F238E27FC236}">
                <a16:creationId xmlns:a16="http://schemas.microsoft.com/office/drawing/2014/main" id="{912069A6-0965-7E48-B1B6-B584D2A6774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71183" y="4672251"/>
            <a:ext cx="988313" cy="13156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6" name="Textplatzhalter 12">
            <a:extLst>
              <a:ext uri="{FF2B5EF4-FFF2-40B4-BE49-F238E27FC236}">
                <a16:creationId xmlns:a16="http://schemas.microsoft.com/office/drawing/2014/main" id="{F32DD457-0DFA-5B45-A858-65ECCE2403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07184" y="4672251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200" b="1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Name</a:t>
            </a:r>
          </a:p>
        </p:txBody>
      </p:sp>
      <p:sp>
        <p:nvSpPr>
          <p:cNvPr id="27" name="Textplatzhalter 12">
            <a:extLst>
              <a:ext uri="{FF2B5EF4-FFF2-40B4-BE49-F238E27FC236}">
                <a16:creationId xmlns:a16="http://schemas.microsoft.com/office/drawing/2014/main" id="{EBCC681E-72FB-3C49-B678-42CEE1A306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07184" y="5022781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200" b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Funktion</a:t>
            </a:r>
          </a:p>
        </p:txBody>
      </p:sp>
      <p:sp>
        <p:nvSpPr>
          <p:cNvPr id="28" name="Textplatzhalter 12">
            <a:extLst>
              <a:ext uri="{FF2B5EF4-FFF2-40B4-BE49-F238E27FC236}">
                <a16:creationId xmlns:a16="http://schemas.microsoft.com/office/drawing/2014/main" id="{BEB878AF-F8CC-BB47-B565-79187CE18C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07184" y="5396458"/>
            <a:ext cx="3855696" cy="591414"/>
          </a:xfrm>
          <a:prstGeom prst="rect">
            <a:avLst/>
          </a:prstGeom>
        </p:spPr>
        <p:txBody>
          <a:bodyPr anchor="ctr" anchorCtr="0"/>
          <a:lstStyle>
            <a:lvl1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05C"/>
              </a:buClr>
              <a:buSzTx/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</p:txBody>
      </p:sp>
      <p:sp>
        <p:nvSpPr>
          <p:cNvPr id="29" name="Bildplatzhalter 10">
            <a:extLst>
              <a:ext uri="{FF2B5EF4-FFF2-40B4-BE49-F238E27FC236}">
                <a16:creationId xmlns:a16="http://schemas.microsoft.com/office/drawing/2014/main" id="{63054638-F7A4-3D4D-ADE8-FD5EF74985F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551032" y="1783039"/>
            <a:ext cx="988313" cy="13156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30" name="Textplatzhalter 12">
            <a:extLst>
              <a:ext uri="{FF2B5EF4-FFF2-40B4-BE49-F238E27FC236}">
                <a16:creationId xmlns:a16="http://schemas.microsoft.com/office/drawing/2014/main" id="{9B3CA73C-51B0-6546-AE70-C35E43FB8E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87033" y="1783039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200" b="1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Name</a:t>
            </a:r>
          </a:p>
        </p:txBody>
      </p:sp>
      <p:sp>
        <p:nvSpPr>
          <p:cNvPr id="31" name="Textplatzhalter 12">
            <a:extLst>
              <a:ext uri="{FF2B5EF4-FFF2-40B4-BE49-F238E27FC236}">
                <a16:creationId xmlns:a16="http://schemas.microsoft.com/office/drawing/2014/main" id="{122DB39B-D70A-AB43-80B0-81C8F2E5871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87033" y="2133569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200" b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Funktion</a:t>
            </a:r>
          </a:p>
        </p:txBody>
      </p:sp>
      <p:sp>
        <p:nvSpPr>
          <p:cNvPr id="32" name="Textplatzhalter 12">
            <a:extLst>
              <a:ext uri="{FF2B5EF4-FFF2-40B4-BE49-F238E27FC236}">
                <a16:creationId xmlns:a16="http://schemas.microsoft.com/office/drawing/2014/main" id="{39B5F4E1-8E2C-E540-A9BA-AB6D73FA08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87033" y="2507246"/>
            <a:ext cx="3855696" cy="591414"/>
          </a:xfrm>
          <a:prstGeom prst="rect">
            <a:avLst/>
          </a:prstGeom>
        </p:spPr>
        <p:txBody>
          <a:bodyPr anchor="ctr" anchorCtr="0"/>
          <a:lstStyle>
            <a:lvl1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05C"/>
              </a:buClr>
              <a:buSzTx/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</p:txBody>
      </p:sp>
      <p:sp>
        <p:nvSpPr>
          <p:cNvPr id="33" name="Bildplatzhalter 10">
            <a:extLst>
              <a:ext uri="{FF2B5EF4-FFF2-40B4-BE49-F238E27FC236}">
                <a16:creationId xmlns:a16="http://schemas.microsoft.com/office/drawing/2014/main" id="{B1C80ABF-E262-824A-A3EA-5C22CC44A5A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556812" y="3227645"/>
            <a:ext cx="988313" cy="13156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34" name="Textplatzhalter 12">
            <a:extLst>
              <a:ext uri="{FF2B5EF4-FFF2-40B4-BE49-F238E27FC236}">
                <a16:creationId xmlns:a16="http://schemas.microsoft.com/office/drawing/2014/main" id="{A277795A-0E3C-404A-8D4E-D58FEC18B58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92813" y="3227645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200" b="1" smtClean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Name</a:t>
            </a:r>
          </a:p>
        </p:txBody>
      </p:sp>
      <p:sp>
        <p:nvSpPr>
          <p:cNvPr id="35" name="Textplatzhalter 12">
            <a:extLst>
              <a:ext uri="{FF2B5EF4-FFF2-40B4-BE49-F238E27FC236}">
                <a16:creationId xmlns:a16="http://schemas.microsoft.com/office/drawing/2014/main" id="{EB9849B7-E41B-DB4A-B104-4C302493D4F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92813" y="3578175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200" b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Funktion</a:t>
            </a:r>
          </a:p>
        </p:txBody>
      </p:sp>
      <p:sp>
        <p:nvSpPr>
          <p:cNvPr id="36" name="Textplatzhalter 12">
            <a:extLst>
              <a:ext uri="{FF2B5EF4-FFF2-40B4-BE49-F238E27FC236}">
                <a16:creationId xmlns:a16="http://schemas.microsoft.com/office/drawing/2014/main" id="{8007F705-6D0A-914B-A305-FB4D2C815F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92813" y="3951852"/>
            <a:ext cx="3855696" cy="591414"/>
          </a:xfrm>
          <a:prstGeom prst="rect">
            <a:avLst/>
          </a:prstGeom>
        </p:spPr>
        <p:txBody>
          <a:bodyPr anchor="ctr" anchorCtr="0"/>
          <a:lstStyle>
            <a:lvl1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05C"/>
              </a:buClr>
              <a:buSzTx/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</p:txBody>
      </p:sp>
      <p:sp>
        <p:nvSpPr>
          <p:cNvPr id="37" name="Bildplatzhalter 10">
            <a:extLst>
              <a:ext uri="{FF2B5EF4-FFF2-40B4-BE49-F238E27FC236}">
                <a16:creationId xmlns:a16="http://schemas.microsoft.com/office/drawing/2014/main" id="{EE3827A0-B0EB-714B-93CD-95B15F698AE4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551032" y="4672251"/>
            <a:ext cx="988313" cy="13156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38" name="Textplatzhalter 12">
            <a:extLst>
              <a:ext uri="{FF2B5EF4-FFF2-40B4-BE49-F238E27FC236}">
                <a16:creationId xmlns:a16="http://schemas.microsoft.com/office/drawing/2014/main" id="{CB09ED41-407B-7540-94EF-36EA25F6145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787033" y="4672251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200" b="1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Name</a:t>
            </a:r>
          </a:p>
        </p:txBody>
      </p:sp>
      <p:sp>
        <p:nvSpPr>
          <p:cNvPr id="39" name="Textplatzhalter 12">
            <a:extLst>
              <a:ext uri="{FF2B5EF4-FFF2-40B4-BE49-F238E27FC236}">
                <a16:creationId xmlns:a16="http://schemas.microsoft.com/office/drawing/2014/main" id="{4F44E112-1F2A-EE4A-988A-6241936B586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787033" y="5022781"/>
            <a:ext cx="3855696" cy="253650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lang="de-DE" sz="1200" b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Funktion</a:t>
            </a:r>
          </a:p>
        </p:txBody>
      </p:sp>
      <p:sp>
        <p:nvSpPr>
          <p:cNvPr id="40" name="Textplatzhalter 12">
            <a:extLst>
              <a:ext uri="{FF2B5EF4-FFF2-40B4-BE49-F238E27FC236}">
                <a16:creationId xmlns:a16="http://schemas.microsoft.com/office/drawing/2014/main" id="{25074FD8-5980-F746-8FB1-D42FBAE5BA4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787033" y="5396458"/>
            <a:ext cx="3855696" cy="591414"/>
          </a:xfrm>
          <a:prstGeom prst="rect">
            <a:avLst/>
          </a:prstGeom>
        </p:spPr>
        <p:txBody>
          <a:bodyPr anchor="ctr" anchorCtr="0"/>
          <a:lstStyle>
            <a:lvl1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05C"/>
              </a:buClr>
              <a:buSzTx/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  <a:p>
            <a:pPr lvl="0"/>
            <a:r>
              <a:rPr lang="de-DE"/>
              <a:t>Wichtige Punkte</a:t>
            </a:r>
          </a:p>
        </p:txBody>
      </p:sp>
      <p:sp>
        <p:nvSpPr>
          <p:cNvPr id="45" name="Titel 1">
            <a:extLst>
              <a:ext uri="{FF2B5EF4-FFF2-40B4-BE49-F238E27FC236}">
                <a16:creationId xmlns:a16="http://schemas.microsoft.com/office/drawing/2014/main" id="{86C9F4FD-2850-FA4B-A3B9-31B131836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34939"/>
            <a:ext cx="8583010" cy="76676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6" name="Textplatzhalter 7">
            <a:extLst>
              <a:ext uri="{FF2B5EF4-FFF2-40B4-BE49-F238E27FC236}">
                <a16:creationId xmlns:a16="http://schemas.microsoft.com/office/drawing/2014/main" id="{972C0E10-A0EF-CB42-A011-8A208DC5D0C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54037" y="1292589"/>
            <a:ext cx="11087102" cy="365125"/>
          </a:xfrm>
        </p:spPr>
        <p:txBody>
          <a:bodyPr>
            <a:noAutofit/>
          </a:bodyPr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E1EB964-A417-DDB7-0A9E-C729BC497275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51FB086-BC20-99E1-A442-7B235A143694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2821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eren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C73A73F0-5FFB-1394-2BFB-E9CA40FE3491}"/>
              </a:ext>
            </a:extLst>
          </p:cNvPr>
          <p:cNvSpPr/>
          <p:nvPr userDrawn="1"/>
        </p:nvSpPr>
        <p:spPr>
          <a:xfrm>
            <a:off x="4908331" y="1268413"/>
            <a:ext cx="6726134" cy="4832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D02879-E22C-A6FE-7871-48272AAF24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9853" y="291980"/>
            <a:ext cx="2153330" cy="513986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C04CFA41-398B-2514-3B7A-5193876C5F4C}"/>
              </a:ext>
            </a:extLst>
          </p:cNvPr>
          <p:cNvSpPr/>
          <p:nvPr userDrawn="1"/>
        </p:nvSpPr>
        <p:spPr>
          <a:xfrm>
            <a:off x="-9843" y="0"/>
            <a:ext cx="55086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0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81C1575-F12A-66F5-1421-E84D741F4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C8828D8-1E2D-28DE-DE75-7A631E1804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307BAD3F-8BC5-E1E2-D88D-0DA2E0A98A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54625" y="1517166"/>
            <a:ext cx="6386513" cy="557213"/>
          </a:xfrm>
        </p:spPr>
        <p:txBody>
          <a:bodyPr>
            <a:noAutofit/>
          </a:bodyPr>
          <a:lstStyle>
            <a:lvl1pPr marL="14288" indent="0">
              <a:buNone/>
              <a:defRPr sz="2400"/>
            </a:lvl1pPr>
            <a:lvl2pPr marL="357187" indent="0">
              <a:buNone/>
              <a:defRPr sz="2400"/>
            </a:lvl2pPr>
            <a:lvl3pPr marL="715962" indent="0">
              <a:buNone/>
              <a:defRPr sz="2400"/>
            </a:lvl3pPr>
            <a:lvl4pPr marL="941387" indent="0">
              <a:buNone/>
              <a:defRPr sz="2400"/>
            </a:lvl4pPr>
            <a:lvl5pPr marL="1155700" indent="0">
              <a:buNone/>
              <a:defRPr sz="2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89A62150-0E69-22D4-3336-2A8EB5DD01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54625" y="2323132"/>
            <a:ext cx="6386513" cy="3510109"/>
          </a:xfrm>
        </p:spPr>
        <p:txBody>
          <a:bodyPr>
            <a:noAutofit/>
          </a:bodyPr>
          <a:lstStyle>
            <a:lvl1pPr marL="14288" indent="0">
              <a:buFont typeface="Arial" panose="020B0604020202020204" pitchFamily="34" charset="0"/>
              <a:buNone/>
              <a:defRPr sz="1400"/>
            </a:lvl1pPr>
            <a:lvl2pPr marL="357187" indent="0">
              <a:buNone/>
              <a:defRPr sz="2400"/>
            </a:lvl2pPr>
            <a:lvl3pPr marL="715962" indent="0">
              <a:buNone/>
              <a:defRPr sz="2400"/>
            </a:lvl3pPr>
            <a:lvl4pPr marL="941387" indent="0">
              <a:buNone/>
              <a:defRPr sz="2400"/>
            </a:lvl4pPr>
            <a:lvl5pPr marL="1155700" indent="0">
              <a:buNone/>
              <a:defRPr sz="2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09673FE4-94A2-38C6-69EA-981374DB47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7535" y="0"/>
            <a:ext cx="5984217" cy="6858000"/>
          </a:xfrm>
          <a:custGeom>
            <a:avLst/>
            <a:gdLst>
              <a:gd name="connsiteX0" fmla="*/ 0 w 5984217"/>
              <a:gd name="connsiteY0" fmla="*/ 0 h 6858000"/>
              <a:gd name="connsiteX1" fmla="*/ 5984217 w 5984217"/>
              <a:gd name="connsiteY1" fmla="*/ 0 h 6858000"/>
              <a:gd name="connsiteX2" fmla="*/ 5984217 w 5984217"/>
              <a:gd name="connsiteY2" fmla="*/ 1268413 h 6858000"/>
              <a:gd name="connsiteX3" fmla="*/ 4340286 w 5984217"/>
              <a:gd name="connsiteY3" fmla="*/ 1268413 h 6858000"/>
              <a:gd name="connsiteX4" fmla="*/ 4340286 w 5984217"/>
              <a:gd name="connsiteY4" fmla="*/ 6100763 h 6858000"/>
              <a:gd name="connsiteX5" fmla="*/ 5984217 w 5984217"/>
              <a:gd name="connsiteY5" fmla="*/ 6100763 h 6858000"/>
              <a:gd name="connsiteX6" fmla="*/ 5984217 w 5984217"/>
              <a:gd name="connsiteY6" fmla="*/ 6858000 h 6858000"/>
              <a:gd name="connsiteX7" fmla="*/ 0 w 598421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84217" h="6858000">
                <a:moveTo>
                  <a:pt x="0" y="0"/>
                </a:moveTo>
                <a:lnTo>
                  <a:pt x="5984217" y="0"/>
                </a:lnTo>
                <a:lnTo>
                  <a:pt x="5984217" y="1268413"/>
                </a:lnTo>
                <a:lnTo>
                  <a:pt x="4340286" y="1268413"/>
                </a:lnTo>
                <a:lnTo>
                  <a:pt x="4340286" y="6100763"/>
                </a:lnTo>
                <a:lnTo>
                  <a:pt x="5984217" y="6100763"/>
                </a:lnTo>
                <a:lnTo>
                  <a:pt x="598421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613FE264-6FB2-D149-3088-FD5A8F04D511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>
            <a:off x="11093621" y="6559709"/>
            <a:ext cx="206375" cy="23813"/>
          </a:xfrm>
          <a:prstGeom prst="rect">
            <a:avLst/>
          </a:prstGeom>
          <a:solidFill>
            <a:srgbClr val="D2007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de-DE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162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, Tabelle, Bild, Film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21029B-B587-A045-A47C-39E0EAEF3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A0A6E2-9AD2-4448-AEF5-1DCE5AF14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500"/>
            </a:lvl1pPr>
            <a:lvl2pPr>
              <a:lnSpc>
                <a:spcPct val="100000"/>
              </a:lnSpc>
              <a:spcAft>
                <a:spcPts val="600"/>
              </a:spcAft>
              <a:defRPr sz="1500"/>
            </a:lvl2pPr>
            <a:lvl3pPr>
              <a:lnSpc>
                <a:spcPct val="100000"/>
              </a:lnSpc>
              <a:spcAft>
                <a:spcPts val="600"/>
              </a:spcAft>
              <a:defRPr sz="1500"/>
            </a:lvl3pPr>
            <a:lvl4pPr>
              <a:lnSpc>
                <a:spcPct val="100000"/>
              </a:lnSpc>
              <a:spcAft>
                <a:spcPts val="600"/>
              </a:spcAft>
              <a:defRPr sz="1500"/>
            </a:lvl4pPr>
            <a:lvl5pPr>
              <a:lnSpc>
                <a:spcPct val="100000"/>
              </a:lnSpc>
              <a:spcAft>
                <a:spcPts val="600"/>
              </a:spcAft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BE5D8C-ADCD-3E58-0C08-64A63D437A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B526FE0-D2F4-DFFA-4A11-337514AAFA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2360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8367669B-1318-5C45-BC70-C23561FB7927}"/>
              </a:ext>
            </a:extLst>
          </p:cNvPr>
          <p:cNvSpPr/>
          <p:nvPr userDrawn="1"/>
        </p:nvSpPr>
        <p:spPr>
          <a:xfrm>
            <a:off x="0" y="2262188"/>
            <a:ext cx="12192000" cy="3268662"/>
          </a:xfrm>
          <a:prstGeom prst="rect">
            <a:avLst/>
          </a:prstGeom>
          <a:solidFill>
            <a:schemeClr val="tx1">
              <a:lumMod val="25000"/>
              <a:lumOff val="75000"/>
              <a:alpha val="5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75AA3DFB-71EF-584E-9552-75CC410E227A}"/>
              </a:ext>
            </a:extLst>
          </p:cNvPr>
          <p:cNvSpPr/>
          <p:nvPr userDrawn="1"/>
        </p:nvSpPr>
        <p:spPr>
          <a:xfrm>
            <a:off x="4021138" y="3748088"/>
            <a:ext cx="636587" cy="636587"/>
          </a:xfrm>
          <a:prstGeom prst="rect">
            <a:avLst/>
          </a:prstGeom>
          <a:solidFill>
            <a:srgbClr val="A60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F40C8305-1261-9749-A85D-79A5E9D2CE8E}"/>
              </a:ext>
            </a:extLst>
          </p:cNvPr>
          <p:cNvSpPr/>
          <p:nvPr userDrawn="1"/>
        </p:nvSpPr>
        <p:spPr>
          <a:xfrm>
            <a:off x="4021138" y="4552950"/>
            <a:ext cx="636587" cy="636588"/>
          </a:xfrm>
          <a:prstGeom prst="rect">
            <a:avLst/>
          </a:prstGeom>
          <a:solidFill>
            <a:srgbClr val="A60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/>
          </a:p>
        </p:txBody>
      </p:sp>
      <p:pic>
        <p:nvPicPr>
          <p:cNvPr id="10" name="Grafik 9" descr="Hörer">
            <a:extLst>
              <a:ext uri="{FF2B5EF4-FFF2-40B4-BE49-F238E27FC236}">
                <a16:creationId xmlns:a16="http://schemas.microsoft.com/office/drawing/2014/main" id="{6DA267FB-932C-2F40-9658-3ACF3CFF9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063" y="4575175"/>
            <a:ext cx="569912" cy="568325"/>
          </a:xfrm>
          <a:prstGeom prst="rect">
            <a:avLst/>
          </a:prstGeom>
        </p:spPr>
      </p:pic>
      <p:pic>
        <p:nvPicPr>
          <p:cNvPr id="11" name="Grafik 10" descr="E-Mail">
            <a:extLst>
              <a:ext uri="{FF2B5EF4-FFF2-40B4-BE49-F238E27FC236}">
                <a16:creationId xmlns:a16="http://schemas.microsoft.com/office/drawing/2014/main" id="{505954DE-2B3F-DF40-8318-F4A92EEC57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888" y="3775075"/>
            <a:ext cx="573087" cy="573088"/>
          </a:xfrm>
          <a:prstGeom prst="rect">
            <a:avLst/>
          </a:prstGeom>
        </p:spPr>
      </p:pic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EB8559A8-902F-B94F-889F-D5F6E98327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6763" y="1844824"/>
            <a:ext cx="2449512" cy="3168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C04909A-9A5B-8A44-9814-1381CAE75C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646" y="3872086"/>
            <a:ext cx="3168650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sz="150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E09B05CB-8021-7643-ABD3-3BE21FF01D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320" y="4669688"/>
            <a:ext cx="3168650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sz="150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FAA870BF-EEEE-214E-8ABA-A86D2DD72C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38600" y="2563240"/>
            <a:ext cx="3855696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sz="1800" b="1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A71D767D-96CE-F347-A18E-6587227E94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38600" y="2977624"/>
            <a:ext cx="3855696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sz="18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67F06C3C-39BF-A94B-A710-2281FC47F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134939"/>
            <a:ext cx="8540969" cy="76676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7DC8F0E-D419-00BF-37FF-64A443DE06F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16C60DD-88DA-860E-2AF7-5E8366AC0B6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77600" y="6399212"/>
            <a:ext cx="356865" cy="365125"/>
          </a:xfrm>
        </p:spPr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4191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mi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8367669B-1318-5C45-BC70-C23561FB7927}"/>
              </a:ext>
            </a:extLst>
          </p:cNvPr>
          <p:cNvSpPr/>
          <p:nvPr userDrawn="1"/>
        </p:nvSpPr>
        <p:spPr>
          <a:xfrm>
            <a:off x="0" y="2262188"/>
            <a:ext cx="12192000" cy="3268662"/>
          </a:xfrm>
          <a:prstGeom prst="rect">
            <a:avLst/>
          </a:prstGeom>
          <a:solidFill>
            <a:schemeClr val="tx1">
              <a:lumMod val="25000"/>
              <a:lumOff val="75000"/>
              <a:alpha val="5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75AA3DFB-71EF-584E-9552-75CC410E227A}"/>
              </a:ext>
            </a:extLst>
          </p:cNvPr>
          <p:cNvSpPr/>
          <p:nvPr userDrawn="1"/>
        </p:nvSpPr>
        <p:spPr>
          <a:xfrm>
            <a:off x="4021138" y="3748088"/>
            <a:ext cx="636587" cy="636587"/>
          </a:xfrm>
          <a:prstGeom prst="rect">
            <a:avLst/>
          </a:prstGeom>
          <a:solidFill>
            <a:srgbClr val="A60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F40C8305-1261-9749-A85D-79A5E9D2CE8E}"/>
              </a:ext>
            </a:extLst>
          </p:cNvPr>
          <p:cNvSpPr/>
          <p:nvPr userDrawn="1"/>
        </p:nvSpPr>
        <p:spPr>
          <a:xfrm>
            <a:off x="4021138" y="4552950"/>
            <a:ext cx="636587" cy="636588"/>
          </a:xfrm>
          <a:prstGeom prst="rect">
            <a:avLst/>
          </a:prstGeom>
          <a:solidFill>
            <a:srgbClr val="A60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/>
          </a:p>
        </p:txBody>
      </p:sp>
      <p:pic>
        <p:nvPicPr>
          <p:cNvPr id="10" name="Grafik 9" descr="Hörer">
            <a:extLst>
              <a:ext uri="{FF2B5EF4-FFF2-40B4-BE49-F238E27FC236}">
                <a16:creationId xmlns:a16="http://schemas.microsoft.com/office/drawing/2014/main" id="{6DA267FB-932C-2F40-9658-3ACF3CFF9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063" y="4575175"/>
            <a:ext cx="569912" cy="568325"/>
          </a:xfrm>
          <a:prstGeom prst="rect">
            <a:avLst/>
          </a:prstGeom>
        </p:spPr>
      </p:pic>
      <p:pic>
        <p:nvPicPr>
          <p:cNvPr id="11" name="Grafik 10" descr="E-Mail">
            <a:extLst>
              <a:ext uri="{FF2B5EF4-FFF2-40B4-BE49-F238E27FC236}">
                <a16:creationId xmlns:a16="http://schemas.microsoft.com/office/drawing/2014/main" id="{505954DE-2B3F-DF40-8318-F4A92EEC57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888" y="3775075"/>
            <a:ext cx="573087" cy="573088"/>
          </a:xfrm>
          <a:prstGeom prst="rect">
            <a:avLst/>
          </a:prstGeom>
        </p:spPr>
      </p:pic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EB8559A8-902F-B94F-889F-D5F6E98327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6763" y="1844824"/>
            <a:ext cx="2449512" cy="3168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C04909A-9A5B-8A44-9814-1381CAE75C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646" y="3872086"/>
            <a:ext cx="3168650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sz="150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E09B05CB-8021-7643-ABD3-3BE21FF01D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320" y="4669688"/>
            <a:ext cx="3168650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sz="150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FAA870BF-EEEE-214E-8ABA-A86D2DD72C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38600" y="2563240"/>
            <a:ext cx="3855696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sz="1800" b="1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A71D767D-96CE-F347-A18E-6587227E94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38600" y="2977624"/>
            <a:ext cx="3855696" cy="379593"/>
          </a:xfrm>
          <a:prstGeom prst="rect">
            <a:avLst/>
          </a:prstGeom>
        </p:spPr>
        <p:txBody>
          <a:bodyPr anchor="ctr" anchorCtr="0"/>
          <a:lstStyle>
            <a:lvl1pPr marL="14288" indent="0">
              <a:buNone/>
              <a:defRPr sz="1800" b="0">
                <a:solidFill>
                  <a:schemeClr val="tx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944A1B32-85C8-DF45-A645-260FABAE3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134939"/>
            <a:ext cx="8604031" cy="76676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213F4C66-33A8-4B48-9261-07EEA56E3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54036" y="1292589"/>
            <a:ext cx="11415713" cy="365125"/>
          </a:xfrm>
        </p:spPr>
        <p:txBody>
          <a:bodyPr>
            <a:noAutofit/>
          </a:bodyPr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948F813-53DC-93E7-D235-15DD0B50C692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CBE5BB8-11F1-E137-ADBE-416542E0505C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8034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46">
            <a:extLst>
              <a:ext uri="{FF2B5EF4-FFF2-40B4-BE49-F238E27FC236}">
                <a16:creationId xmlns:a16="http://schemas.microsoft.com/office/drawing/2014/main" id="{E94885A1-9A45-F543-8DB1-C9C68DB7F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3261" y="3909350"/>
            <a:ext cx="5725476" cy="115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" altLang="de-DE" sz="3200" b="0">
                <a:solidFill>
                  <a:schemeClr val="accent2"/>
                </a:solidFill>
              </a:rPr>
              <a:t>VENTURE THE IMPOSSIBLE</a:t>
            </a:r>
            <a:br>
              <a:rPr lang="en" altLang="de-DE" sz="3200" b="0">
                <a:solidFill>
                  <a:schemeClr val="accent2"/>
                </a:solidFill>
              </a:rPr>
            </a:br>
            <a:r>
              <a:rPr lang="en" altLang="de-DE" sz="3200" b="0">
                <a:solidFill>
                  <a:schemeClr val="accent2"/>
                </a:solidFill>
              </a:rPr>
              <a:t>TO ATTAIN THE BEST...</a:t>
            </a:r>
          </a:p>
          <a:p>
            <a:pPr marL="0" marR="0" lvl="0" indent="0" algn="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" altLang="de-DE" sz="1200">
                <a:solidFill>
                  <a:schemeClr val="accent2"/>
                </a:solidFill>
                <a:highlight>
                  <a:srgbClr val="D9D9D9"/>
                </a:highlight>
              </a:rPr>
              <a:t>PROF. CLAUDE DORNIER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CA6B94-1E6F-4466-B0C5-05CD27622C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3189" y="1865835"/>
            <a:ext cx="6245621" cy="149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7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B9DC1374-0681-444F-BD0A-6EC203BEBC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992" y="5984910"/>
            <a:ext cx="4824536" cy="32441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14288" indent="0">
              <a:buNone/>
              <a:defRPr sz="1500" b="1">
                <a:solidFill>
                  <a:schemeClr val="tx1"/>
                </a:solidFill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de-DE"/>
              <a:t>Vor- und Nachname des Vortragenden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D77E7068-C6FB-2045-ADE8-23865E09699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1106709"/>
            <a:ext cx="12191999" cy="45106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5AA73539-3E1A-0D4F-A89B-752FD8AF94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992" y="6371000"/>
            <a:ext cx="4824536" cy="32441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14288" indent="0">
              <a:buNone/>
              <a:defRPr sz="1500" b="0">
                <a:solidFill>
                  <a:schemeClr val="tx1"/>
                </a:solidFill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de-DE"/>
              <a:t>TT. Monat JJJJ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ADA9269-246F-431E-A542-B735D82BE6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5926" y="291432"/>
            <a:ext cx="2544397" cy="607331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2E3A6BA5-47B6-1A46-A71D-16F189C1DE90}"/>
              </a:ext>
            </a:extLst>
          </p:cNvPr>
          <p:cNvSpPr/>
          <p:nvPr userDrawn="1"/>
        </p:nvSpPr>
        <p:spPr>
          <a:xfrm>
            <a:off x="0" y="5617379"/>
            <a:ext cx="12191999" cy="13391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1000">
                <a:schemeClr val="accent2"/>
              </a:gs>
              <a:gs pos="99000">
                <a:schemeClr val="accent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7A6378-3A68-914D-9983-1F45D3EA66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2944813"/>
            <a:ext cx="5545137" cy="1797668"/>
          </a:xfrm>
        </p:spPr>
        <p:txBody>
          <a:bodyPr>
            <a:normAutofit/>
          </a:bodyPr>
          <a:lstStyle>
            <a:lvl1pPr marL="14288" indent="0">
              <a:buNone/>
              <a:defRPr sz="2400">
                <a:solidFill>
                  <a:schemeClr val="bg1"/>
                </a:solidFill>
                <a:highlight>
                  <a:srgbClr val="A6005C"/>
                </a:highlight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7830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und 2 Bilder mi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767A8704-5586-B743-9B41-DAE445CC4C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3700" y="1747941"/>
            <a:ext cx="4897438" cy="19364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7" name="Bildplatzhalter 16">
            <a:extLst>
              <a:ext uri="{FF2B5EF4-FFF2-40B4-BE49-F238E27FC236}">
                <a16:creationId xmlns:a16="http://schemas.microsoft.com/office/drawing/2014/main" id="{AC3BD136-9D34-534C-B08B-CAC5F3A871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3700" y="4156801"/>
            <a:ext cx="4897438" cy="19364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DD25D0D-608C-9D40-9EB4-3456E38907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2" y="1768839"/>
            <a:ext cx="5956546" cy="4324456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F0C26CC-79BB-874E-BD0B-2665F3042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34939"/>
            <a:ext cx="8561990" cy="76676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F6E686A-3956-6A20-B1C4-0571E6DD4F0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E612F8E-3EE7-3900-A68A-7B05B71F115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9644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und 2 Bilder mi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767A8704-5586-B743-9B41-DAE445CC4C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3700" y="1747941"/>
            <a:ext cx="5448300" cy="19364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7" name="Bildplatzhalter 16">
            <a:extLst>
              <a:ext uri="{FF2B5EF4-FFF2-40B4-BE49-F238E27FC236}">
                <a16:creationId xmlns:a16="http://schemas.microsoft.com/office/drawing/2014/main" id="{AC3BD136-9D34-534C-B08B-CAC5F3A871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3700" y="4156801"/>
            <a:ext cx="5448300" cy="19364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DD25D0D-608C-9D40-9EB4-3456E38907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2" y="1768839"/>
            <a:ext cx="5956546" cy="4324456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F0C26CC-79BB-874E-BD0B-2665F3042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34939"/>
            <a:ext cx="7581900" cy="76676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04C9905C-BB85-D84E-8668-F386D54151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4036" y="1292589"/>
            <a:ext cx="11415713" cy="365125"/>
          </a:xfrm>
        </p:spPr>
        <p:txBody>
          <a:bodyPr>
            <a:noAutofit/>
          </a:bodyPr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CA02D0E-2D1C-AB99-5C44-6D13A341E82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541020" y="6399212"/>
            <a:ext cx="10259060" cy="365125"/>
          </a:xfrm>
        </p:spPr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7FABB44-C4BA-F886-DCAB-9B19F8C5425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77600" y="6399212"/>
            <a:ext cx="356865" cy="365125"/>
          </a:xfrm>
        </p:spPr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18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Tabelle, Bild, Film etc. mi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21029B-B587-A045-A47C-39E0EAEF3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34938"/>
            <a:ext cx="8509438" cy="734491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A0A6E2-9AD2-4448-AEF5-1DCE5AF14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00" y="1723869"/>
            <a:ext cx="11068738" cy="437054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500"/>
            </a:lvl1pPr>
            <a:lvl2pPr>
              <a:lnSpc>
                <a:spcPct val="100000"/>
              </a:lnSpc>
              <a:spcAft>
                <a:spcPts val="600"/>
              </a:spcAft>
              <a:defRPr sz="1500"/>
            </a:lvl2pPr>
            <a:lvl3pPr>
              <a:lnSpc>
                <a:spcPct val="100000"/>
              </a:lnSpc>
              <a:spcAft>
                <a:spcPts val="600"/>
              </a:spcAft>
              <a:defRPr sz="1500"/>
            </a:lvl3pPr>
            <a:lvl4pPr>
              <a:lnSpc>
                <a:spcPct val="100000"/>
              </a:lnSpc>
              <a:spcAft>
                <a:spcPts val="600"/>
              </a:spcAft>
              <a:defRPr sz="1500"/>
            </a:lvl4pPr>
            <a:lvl5pPr>
              <a:lnSpc>
                <a:spcPct val="100000"/>
              </a:lnSpc>
              <a:spcAft>
                <a:spcPts val="600"/>
              </a:spcAft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8837544-D188-C74D-A6EC-0CB3439D5B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037" y="1292589"/>
            <a:ext cx="11087102" cy="365125"/>
          </a:xfrm>
        </p:spPr>
        <p:txBody>
          <a:bodyPr>
            <a:noAutofit/>
          </a:bodyPr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742D939-2A9C-EAB0-8CDE-48E55B0CA57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0E01FCC-3479-4D60-A73F-410146023B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491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767A8704-5586-B743-9B41-DAE445CC4C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3700" y="1268413"/>
            <a:ext cx="4876801" cy="48248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8D1A7F-1938-F146-95C1-C8EE614C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6E36A52-8EF1-7845-9250-28779C4752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1268413"/>
            <a:ext cx="5884541" cy="482488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500"/>
            </a:lvl1pPr>
            <a:lvl2pPr>
              <a:lnSpc>
                <a:spcPct val="100000"/>
              </a:lnSpc>
              <a:spcAft>
                <a:spcPts val="600"/>
              </a:spcAft>
              <a:buSzPct val="100000"/>
              <a:defRPr sz="1500"/>
            </a:lvl2pPr>
            <a:lvl3pPr>
              <a:lnSpc>
                <a:spcPct val="100000"/>
              </a:lnSpc>
              <a:spcAft>
                <a:spcPts val="600"/>
              </a:spcAft>
              <a:defRPr sz="1500"/>
            </a:lvl3pPr>
            <a:lvl4pPr>
              <a:lnSpc>
                <a:spcPct val="100000"/>
              </a:lnSpc>
              <a:spcAft>
                <a:spcPts val="600"/>
              </a:spcAft>
              <a:defRPr sz="1500"/>
            </a:lvl4pPr>
            <a:lvl5pPr>
              <a:lnSpc>
                <a:spcPct val="100000"/>
              </a:lnSpc>
              <a:spcAft>
                <a:spcPts val="600"/>
              </a:spcAft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F644DBB-6CBF-5794-E99F-E77097D1E67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15A91B2-ADC8-5AE8-3473-59FD1E27819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5057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mi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767A8704-5586-B743-9B41-DAE445CC4C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3700" y="1783830"/>
            <a:ext cx="4897438" cy="43094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6E36A52-8EF1-7845-9250-28779C4752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1783830"/>
            <a:ext cx="5884541" cy="430946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500"/>
            </a:lvl1pPr>
            <a:lvl2pPr>
              <a:lnSpc>
                <a:spcPct val="100000"/>
              </a:lnSpc>
              <a:spcAft>
                <a:spcPts val="600"/>
              </a:spcAft>
              <a:buSzPct val="100000"/>
              <a:defRPr sz="1500"/>
            </a:lvl2pPr>
            <a:lvl3pPr>
              <a:lnSpc>
                <a:spcPct val="100000"/>
              </a:lnSpc>
              <a:spcAft>
                <a:spcPts val="600"/>
              </a:spcAft>
              <a:defRPr sz="1500"/>
            </a:lvl3pPr>
            <a:lvl4pPr>
              <a:lnSpc>
                <a:spcPct val="100000"/>
              </a:lnSpc>
              <a:spcAft>
                <a:spcPts val="600"/>
              </a:spcAft>
              <a:defRPr sz="1500"/>
            </a:lvl4pPr>
            <a:lvl5pPr>
              <a:lnSpc>
                <a:spcPct val="100000"/>
              </a:lnSpc>
              <a:spcAft>
                <a:spcPts val="600"/>
              </a:spcAft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F90E5808-E925-F14D-BA04-2226E2DCE1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4037" y="1292589"/>
            <a:ext cx="11087102" cy="365125"/>
          </a:xfrm>
        </p:spPr>
        <p:txBody>
          <a:bodyPr>
            <a:noAutofit/>
          </a:bodyPr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919D9FBB-9931-3147-8CDB-B9EE8DBD4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34939"/>
            <a:ext cx="8509438" cy="76676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7701E49-77FD-0EAE-3C38-DC72DE1DCDC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7F6F1FC-97C9-5F80-7D43-C927843F363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2493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767A8704-5586-B743-9B41-DAE445CC4C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3700" y="1268413"/>
            <a:ext cx="4897438" cy="2160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7" name="Bildplatzhalter 16">
            <a:extLst>
              <a:ext uri="{FF2B5EF4-FFF2-40B4-BE49-F238E27FC236}">
                <a16:creationId xmlns:a16="http://schemas.microsoft.com/office/drawing/2014/main" id="{AC3BD136-9D34-534C-B08B-CAC5F3A871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3700" y="3932709"/>
            <a:ext cx="4897438" cy="2160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080073-94AC-AE42-A991-2168F7B21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DD25D0D-608C-9D40-9EB4-3456E38907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2" y="1268412"/>
            <a:ext cx="5956546" cy="482488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A21ED22-459A-4BBE-54F3-6FB96D4CEAC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0C1D10-8FCC-33C1-3BDB-BEE9E2C3127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43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2 Bilder mi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767A8704-5586-B743-9B41-DAE445CC4C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3700" y="1747941"/>
            <a:ext cx="4897438" cy="19364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7" name="Bildplatzhalter 16">
            <a:extLst>
              <a:ext uri="{FF2B5EF4-FFF2-40B4-BE49-F238E27FC236}">
                <a16:creationId xmlns:a16="http://schemas.microsoft.com/office/drawing/2014/main" id="{AC3BD136-9D34-534C-B08B-CAC5F3A871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3700" y="4156801"/>
            <a:ext cx="4897438" cy="19364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DD25D0D-608C-9D40-9EB4-3456E38907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2" y="1768839"/>
            <a:ext cx="5956546" cy="4324456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F0C26CC-79BB-874E-BD0B-2665F3042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34939"/>
            <a:ext cx="8561990" cy="76676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04C9905C-BB85-D84E-8668-F386D54151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4037" y="1292589"/>
            <a:ext cx="11087102" cy="365125"/>
          </a:xfrm>
        </p:spPr>
        <p:txBody>
          <a:bodyPr>
            <a:noAutofit/>
          </a:bodyPr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F6E686A-3956-6A20-B1C4-0571E6DD4F0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E612F8E-3EE7-3900-A68A-7B05B71F115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3319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Textfelder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62B7302D-C420-474C-BAFF-9D11C2BECDC9}"/>
              </a:ext>
            </a:extLst>
          </p:cNvPr>
          <p:cNvCxnSpPr/>
          <p:nvPr/>
        </p:nvCxnSpPr>
        <p:spPr>
          <a:xfrm>
            <a:off x="571500" y="1765300"/>
            <a:ext cx="5212800" cy="0"/>
          </a:xfrm>
          <a:prstGeom prst="line">
            <a:avLst/>
          </a:prstGeom>
          <a:ln w="19050">
            <a:solidFill>
              <a:srgbClr val="A6005C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7DF6E6C6-C103-9741-8BCE-3AC142EAA4A6}"/>
              </a:ext>
            </a:extLst>
          </p:cNvPr>
          <p:cNvCxnSpPr>
            <a:cxnSpLocks/>
          </p:cNvCxnSpPr>
          <p:nvPr/>
        </p:nvCxnSpPr>
        <p:spPr>
          <a:xfrm>
            <a:off x="6427788" y="1765300"/>
            <a:ext cx="5213350" cy="0"/>
          </a:xfrm>
          <a:prstGeom prst="line">
            <a:avLst/>
          </a:prstGeom>
          <a:ln w="19050">
            <a:solidFill>
              <a:srgbClr val="A6005C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6E5B8316-56D0-4A48-BCE9-7BDC07E428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183" y="1268025"/>
            <a:ext cx="5212800" cy="497921"/>
          </a:xfrm>
          <a:prstGeom prst="rect">
            <a:avLst/>
          </a:prstGeom>
        </p:spPr>
        <p:txBody>
          <a:bodyPr lIns="90000" anchor="ctr" anchorCtr="0"/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5AE017A6-8A4E-E143-9CEA-7BFEB2F622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7835" y="1267637"/>
            <a:ext cx="5212800" cy="497921"/>
          </a:xfrm>
          <a:prstGeom prst="rect">
            <a:avLst/>
          </a:prstGeom>
        </p:spPr>
        <p:txBody>
          <a:bodyPr lIns="90000" anchor="ctr" anchorCtr="0"/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79819C5-9062-F745-8FB8-8B0A3FC0E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FE83463F-2B97-2740-9048-94D482183F4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183" y="1896856"/>
            <a:ext cx="5212800" cy="419644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53D27AF-A664-5E40-8B15-31FED872C6A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7788" y="1896856"/>
            <a:ext cx="5213350" cy="419644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3F280BE-81BC-3C1F-077A-D9E5348DB54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5CCC731-8D73-DC70-AF83-4F7D9786C05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6136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Textfelder mit Überschrift u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6E5B8316-56D0-4A48-BCE9-7BDC07E428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183" y="1822658"/>
            <a:ext cx="5212800" cy="497921"/>
          </a:xfrm>
          <a:prstGeom prst="rect">
            <a:avLst/>
          </a:prstGeom>
        </p:spPr>
        <p:txBody>
          <a:bodyPr lIns="90000" anchor="ctr" anchorCtr="0"/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5AE017A6-8A4E-E143-9CEA-7BFEB2F622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7835" y="1822270"/>
            <a:ext cx="5233118" cy="497921"/>
          </a:xfrm>
          <a:prstGeom prst="rect">
            <a:avLst/>
          </a:prstGeom>
        </p:spPr>
        <p:txBody>
          <a:bodyPr lIns="90000" anchor="ctr" anchorCtr="0"/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FE83463F-2B97-2740-9048-94D482183F4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183" y="2371984"/>
            <a:ext cx="5212800" cy="3721312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53D27AF-A664-5E40-8B15-31FED872C6A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7788" y="2371984"/>
            <a:ext cx="5233118" cy="3721312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B4971300-7374-1248-BA4C-74ADD769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34939"/>
            <a:ext cx="8593521" cy="76676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78A816C6-D47C-A849-9114-C4FA7BA142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4036" y="1292589"/>
            <a:ext cx="11415713" cy="365125"/>
          </a:xfrm>
        </p:spPr>
        <p:txBody>
          <a:bodyPr>
            <a:noAutofit/>
          </a:bodyPr>
          <a:lstStyle>
            <a:lvl1pPr marL="14288" indent="0">
              <a:buNone/>
              <a:defRPr sz="1500" b="1">
                <a:solidFill>
                  <a:srgbClr val="A6005C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99DE9A7E-60F2-FE4E-A918-E49CFD0BD0DB}"/>
              </a:ext>
            </a:extLst>
          </p:cNvPr>
          <p:cNvCxnSpPr>
            <a:cxnSpLocks/>
          </p:cNvCxnSpPr>
          <p:nvPr userDrawn="1"/>
        </p:nvCxnSpPr>
        <p:spPr>
          <a:xfrm>
            <a:off x="550865" y="2320598"/>
            <a:ext cx="5233118" cy="0"/>
          </a:xfrm>
          <a:prstGeom prst="line">
            <a:avLst/>
          </a:prstGeom>
          <a:ln w="19050">
            <a:solidFill>
              <a:srgbClr val="A6005C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D1D8B204-28C8-EA4F-A3F7-5B92BB8A4A7F}"/>
              </a:ext>
            </a:extLst>
          </p:cNvPr>
          <p:cNvCxnSpPr>
            <a:cxnSpLocks/>
          </p:cNvCxnSpPr>
          <p:nvPr userDrawn="1"/>
        </p:nvCxnSpPr>
        <p:spPr>
          <a:xfrm>
            <a:off x="550863" y="2319933"/>
            <a:ext cx="5212800" cy="0"/>
          </a:xfrm>
          <a:prstGeom prst="line">
            <a:avLst/>
          </a:prstGeom>
          <a:ln w="19050">
            <a:solidFill>
              <a:srgbClr val="A6005C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15824960-2EAA-014D-88B5-0265AB24D172}"/>
              </a:ext>
            </a:extLst>
          </p:cNvPr>
          <p:cNvCxnSpPr/>
          <p:nvPr userDrawn="1"/>
        </p:nvCxnSpPr>
        <p:spPr>
          <a:xfrm>
            <a:off x="6407153" y="2316068"/>
            <a:ext cx="5212800" cy="0"/>
          </a:xfrm>
          <a:prstGeom prst="line">
            <a:avLst/>
          </a:prstGeom>
          <a:ln w="19050">
            <a:solidFill>
              <a:srgbClr val="A6005C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411D03-D57C-917A-1054-FE91482D4AC3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de-DE"/>
              <a:t>Dornier Group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FBE7ED-6E36-5F44-AD11-02DD217BE38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6517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C681700C-E800-1C45-BB7C-8E0643E8E582}"/>
              </a:ext>
            </a:extLst>
          </p:cNvPr>
          <p:cNvSpPr/>
          <p:nvPr userDrawn="1"/>
        </p:nvSpPr>
        <p:spPr>
          <a:xfrm>
            <a:off x="4763" y="6327775"/>
            <a:ext cx="12192000" cy="530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0" name="Rectangle 8">
            <a:extLst>
              <a:ext uri="{FF2B5EF4-FFF2-40B4-BE49-F238E27FC236}">
                <a16:creationId xmlns:a16="http://schemas.microsoft.com/office/drawing/2014/main" id="{E088D8E4-6228-6E42-9811-7D00E0B646CB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>
            <a:off x="11093621" y="6559709"/>
            <a:ext cx="206375" cy="23813"/>
          </a:xfrm>
          <a:prstGeom prst="rect">
            <a:avLst/>
          </a:prstGeom>
          <a:solidFill>
            <a:srgbClr val="D2007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de-DE" sz="1200">
              <a:solidFill>
                <a:srgbClr val="FFFFFF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C7CE3A6-6105-4440-AE09-864B3C6240B8}"/>
              </a:ext>
            </a:extLst>
          </p:cNvPr>
          <p:cNvSpPr/>
          <p:nvPr userDrawn="1"/>
        </p:nvSpPr>
        <p:spPr>
          <a:xfrm>
            <a:off x="0" y="0"/>
            <a:ext cx="12192000" cy="1038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0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AB0BEDE-DC61-E54F-A7CA-C872B6E5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34939"/>
            <a:ext cx="8585198" cy="766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Edit master title format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0BC443-EEC3-C84D-9757-0352D1411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400" y="1285875"/>
            <a:ext cx="11042715" cy="4808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18C60D-8971-E84F-B8C3-97EB28229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356" y="6399212"/>
            <a:ext cx="49910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C35040-22C3-664F-9283-255FA9903375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DBC4A053-6409-3B43-A805-311EF186418E}"/>
              </a:ext>
            </a:extLst>
          </p:cNvPr>
          <p:cNvSpPr/>
          <p:nvPr userDrawn="1"/>
        </p:nvSpPr>
        <p:spPr>
          <a:xfrm>
            <a:off x="381000" y="134938"/>
            <a:ext cx="46038" cy="766762"/>
          </a:xfrm>
          <a:prstGeom prst="rect">
            <a:avLst/>
          </a:prstGeom>
          <a:solidFill>
            <a:srgbClr val="D20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0" name="Gruppieren 16">
            <a:extLst>
              <a:ext uri="{FF2B5EF4-FFF2-40B4-BE49-F238E27FC236}">
                <a16:creationId xmlns:a16="http://schemas.microsoft.com/office/drawing/2014/main" id="{6C34D37A-6270-D042-AAC1-235F7900C92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2554923" y="-446088"/>
            <a:ext cx="15313026" cy="7750176"/>
            <a:chOff x="-1908000" y="-459635"/>
            <a:chExt cx="11483565" cy="7749636"/>
          </a:xfrm>
        </p:grpSpPr>
        <p:grpSp>
          <p:nvGrpSpPr>
            <p:cNvPr id="11" name="Gruppieren 17">
              <a:extLst>
                <a:ext uri="{FF2B5EF4-FFF2-40B4-BE49-F238E27FC236}">
                  <a16:creationId xmlns:a16="http://schemas.microsoft.com/office/drawing/2014/main" id="{7D8537F5-31EC-E84D-B89F-6521D65715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32972" y="5720825"/>
              <a:ext cx="325008" cy="358794"/>
              <a:chOff x="-432972" y="5720825"/>
              <a:chExt cx="325008" cy="358794"/>
            </a:xfrm>
          </p:grpSpPr>
          <p:cxnSp>
            <p:nvCxnSpPr>
              <p:cNvPr id="34" name="Gerade Verbindung 33">
                <a:extLst>
                  <a:ext uri="{FF2B5EF4-FFF2-40B4-BE49-F238E27FC236}">
                    <a16:creationId xmlns:a16="http://schemas.microsoft.com/office/drawing/2014/main" id="{0D8E6974-5932-8A47-9630-C45757F276B0}"/>
                  </a:ext>
                </a:extLst>
              </p:cNvPr>
              <p:cNvCxnSpPr/>
              <p:nvPr/>
            </p:nvCxnSpPr>
            <p:spPr>
              <a:xfrm>
                <a:off x="-431780" y="6080410"/>
                <a:ext cx="323816" cy="0"/>
              </a:xfrm>
              <a:prstGeom prst="line">
                <a:avLst/>
              </a:prstGeom>
              <a:ln w="0">
                <a:solidFill>
                  <a:schemeClr val="tx2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feld 42">
                <a:extLst>
                  <a:ext uri="{FF2B5EF4-FFF2-40B4-BE49-F238E27FC236}">
                    <a16:creationId xmlns:a16="http://schemas.microsoft.com/office/drawing/2014/main" id="{0AC1826D-8185-1844-900E-782D245F79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432970" y="5720072"/>
                <a:ext cx="325007" cy="325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de-DE" altLang="de-DE" sz="900">
                    <a:solidFill>
                      <a:schemeClr val="tx2"/>
                    </a:solidFill>
                    <a:cs typeface="Arial" panose="020B0604020202020204" pitchFamily="34" charset="0"/>
                  </a:rPr>
                  <a:t>7,45</a:t>
                </a:r>
              </a:p>
            </p:txBody>
          </p:sp>
        </p:grpSp>
        <p:grpSp>
          <p:nvGrpSpPr>
            <p:cNvPr id="12" name="Gruppieren 18">
              <a:extLst>
                <a:ext uri="{FF2B5EF4-FFF2-40B4-BE49-F238E27FC236}">
                  <a16:creationId xmlns:a16="http://schemas.microsoft.com/office/drawing/2014/main" id="{ACEF160F-6461-6546-8893-BD1BEF5136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714" y="6896170"/>
              <a:ext cx="8319211" cy="393831"/>
              <a:chOff x="413714" y="6896170"/>
              <a:chExt cx="8319211" cy="393831"/>
            </a:xfrm>
          </p:grpSpPr>
          <p:sp>
            <p:nvSpPr>
              <p:cNvPr id="31" name="Regieanweisung // Fußzeile">
                <a:extLst>
                  <a:ext uri="{FF2B5EF4-FFF2-40B4-BE49-F238E27FC236}">
                    <a16:creationId xmlns:a16="http://schemas.microsoft.com/office/drawing/2014/main" id="{10DCC281-7780-F54A-95D2-B6E8285F7906}"/>
                  </a:ext>
                </a:extLst>
              </p:cNvPr>
              <p:cNvSpPr txBox="1"/>
              <p:nvPr/>
            </p:nvSpPr>
            <p:spPr>
              <a:xfrm rot="10800000" flipH="1" flipV="1">
                <a:off x="3824139" y="6896170"/>
                <a:ext cx="2186948" cy="32382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0" tIns="0" rIns="0" bIns="0"/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9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Customize footer field via menu: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9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Insert </a:t>
                </a:r>
                <a:r>
                  <a:rPr lang="de-DE" sz="9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// </a:t>
                </a:r>
                <a:r>
                  <a:rPr lang="de-DE" sz="9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Header and Footer</a:t>
                </a:r>
              </a:p>
            </p:txBody>
          </p:sp>
          <p:cxnSp>
            <p:nvCxnSpPr>
              <p:cNvPr id="32" name="Gerade Verbindung 31">
                <a:extLst>
                  <a:ext uri="{FF2B5EF4-FFF2-40B4-BE49-F238E27FC236}">
                    <a16:creationId xmlns:a16="http://schemas.microsoft.com/office/drawing/2014/main" id="{8E8474D8-7442-E142-AD16-67E357B18BAD}"/>
                  </a:ext>
                </a:extLst>
              </p:cNvPr>
              <p:cNvCxnSpPr/>
              <p:nvPr/>
            </p:nvCxnSpPr>
            <p:spPr>
              <a:xfrm>
                <a:off x="413714" y="6958236"/>
                <a:ext cx="0" cy="323828"/>
              </a:xfrm>
              <a:prstGeom prst="line">
                <a:avLst/>
              </a:prstGeom>
              <a:ln w="0">
                <a:solidFill>
                  <a:schemeClr val="tx2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>
                <a:extLst>
                  <a:ext uri="{FF2B5EF4-FFF2-40B4-BE49-F238E27FC236}">
                    <a16:creationId xmlns:a16="http://schemas.microsoft.com/office/drawing/2014/main" id="{99E5D67C-D520-7D40-B403-4898B6D1D07E}"/>
                  </a:ext>
                </a:extLst>
              </p:cNvPr>
              <p:cNvCxnSpPr/>
              <p:nvPr/>
            </p:nvCxnSpPr>
            <p:spPr>
              <a:xfrm>
                <a:off x="8732925" y="6966173"/>
                <a:ext cx="0" cy="323828"/>
              </a:xfrm>
              <a:prstGeom prst="line">
                <a:avLst/>
              </a:prstGeom>
              <a:ln w="0">
                <a:solidFill>
                  <a:schemeClr val="tx2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ieren 19">
              <a:extLst>
                <a:ext uri="{FF2B5EF4-FFF2-40B4-BE49-F238E27FC236}">
                  <a16:creationId xmlns:a16="http://schemas.microsoft.com/office/drawing/2014/main" id="{8AC1805B-F2A8-4645-9EEF-1A28F958C1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50557" y="1268325"/>
              <a:ext cx="325008" cy="4811293"/>
              <a:chOff x="9250557" y="1268325"/>
              <a:chExt cx="325008" cy="4811293"/>
            </a:xfrm>
          </p:grpSpPr>
          <p:sp>
            <p:nvSpPr>
              <p:cNvPr id="27" name="Textfeld 33">
                <a:extLst>
                  <a:ext uri="{FF2B5EF4-FFF2-40B4-BE49-F238E27FC236}">
                    <a16:creationId xmlns:a16="http://schemas.microsoft.com/office/drawing/2014/main" id="{32B8358A-2430-934F-9B41-DFA39887DA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50558" y="1305543"/>
                <a:ext cx="325007" cy="3238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de-DE" altLang="de-DE" sz="900">
                    <a:solidFill>
                      <a:schemeClr val="tx2"/>
                    </a:solidFill>
                    <a:cs typeface="Arial" panose="020B0604020202020204" pitchFamily="34" charset="0"/>
                  </a:rPr>
                  <a:t>6,03</a:t>
                </a:r>
              </a:p>
            </p:txBody>
          </p:sp>
          <p:cxnSp>
            <p:nvCxnSpPr>
              <p:cNvPr id="28" name="Gerade Verbindung 27">
                <a:extLst>
                  <a:ext uri="{FF2B5EF4-FFF2-40B4-BE49-F238E27FC236}">
                    <a16:creationId xmlns:a16="http://schemas.microsoft.com/office/drawing/2014/main" id="{995A97BE-AC31-DB46-9D3D-9CE94463E7A7}"/>
                  </a:ext>
                </a:extLst>
              </p:cNvPr>
              <p:cNvCxnSpPr/>
              <p:nvPr/>
            </p:nvCxnSpPr>
            <p:spPr>
              <a:xfrm>
                <a:off x="9250558" y="1269033"/>
                <a:ext cx="325007" cy="0"/>
              </a:xfrm>
              <a:prstGeom prst="line">
                <a:avLst/>
              </a:prstGeom>
              <a:ln w="0">
                <a:solidFill>
                  <a:schemeClr val="tx2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>
                <a:extLst>
                  <a:ext uri="{FF2B5EF4-FFF2-40B4-BE49-F238E27FC236}">
                    <a16:creationId xmlns:a16="http://schemas.microsoft.com/office/drawing/2014/main" id="{D9A747F2-686A-7C46-A60E-3F241F3C558A}"/>
                  </a:ext>
                </a:extLst>
              </p:cNvPr>
              <p:cNvCxnSpPr/>
              <p:nvPr/>
            </p:nvCxnSpPr>
            <p:spPr>
              <a:xfrm>
                <a:off x="9250558" y="6080411"/>
                <a:ext cx="325007" cy="0"/>
              </a:xfrm>
              <a:prstGeom prst="line">
                <a:avLst/>
              </a:prstGeom>
              <a:ln w="0">
                <a:solidFill>
                  <a:schemeClr val="tx2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feld 36">
                <a:extLst>
                  <a:ext uri="{FF2B5EF4-FFF2-40B4-BE49-F238E27FC236}">
                    <a16:creationId xmlns:a16="http://schemas.microsoft.com/office/drawing/2014/main" id="{526E7EF6-AC41-CC42-B938-9A670280B7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50558" y="5721661"/>
                <a:ext cx="325007" cy="3238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de-DE" altLang="de-DE" sz="900">
                    <a:solidFill>
                      <a:schemeClr val="tx2"/>
                    </a:solidFill>
                    <a:cs typeface="Arial" panose="020B0604020202020204" pitchFamily="34" charset="0"/>
                  </a:rPr>
                  <a:t>7,45</a:t>
                </a:r>
              </a:p>
            </p:txBody>
          </p:sp>
        </p:grpSp>
        <p:grpSp>
          <p:nvGrpSpPr>
            <p:cNvPr id="14" name="Gruppieren 20">
              <a:extLst>
                <a:ext uri="{FF2B5EF4-FFF2-40B4-BE49-F238E27FC236}">
                  <a16:creationId xmlns:a16="http://schemas.microsoft.com/office/drawing/2014/main" id="{C04A3FC3-B83E-EE45-B903-F76DD62800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714" y="-459635"/>
              <a:ext cx="8310881" cy="350814"/>
              <a:chOff x="413714" y="-459635"/>
              <a:chExt cx="8310881" cy="350814"/>
            </a:xfrm>
          </p:grpSpPr>
          <p:sp>
            <p:nvSpPr>
              <p:cNvPr id="22" name="Regieanweisung // Fußzeile">
                <a:extLst>
                  <a:ext uri="{FF2B5EF4-FFF2-40B4-BE49-F238E27FC236}">
                    <a16:creationId xmlns:a16="http://schemas.microsoft.com/office/drawing/2014/main" id="{B78EDFE5-E873-EE47-97D0-C183B67D7C02}"/>
                  </a:ext>
                </a:extLst>
              </p:cNvPr>
              <p:cNvSpPr txBox="1"/>
              <p:nvPr/>
            </p:nvSpPr>
            <p:spPr>
              <a:xfrm rot="10800000" flipH="1" flipV="1">
                <a:off x="454429" y="-388202"/>
                <a:ext cx="721443" cy="18572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0" tIns="0" rIns="0" bIns="0" anchor="b"/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9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15,40</a:t>
                </a:r>
              </a:p>
            </p:txBody>
          </p:sp>
          <p:cxnSp>
            <p:nvCxnSpPr>
              <p:cNvPr id="23" name="Gerade Verbindung 22">
                <a:extLst>
                  <a:ext uri="{FF2B5EF4-FFF2-40B4-BE49-F238E27FC236}">
                    <a16:creationId xmlns:a16="http://schemas.microsoft.com/office/drawing/2014/main" id="{EE92C6FB-E1D3-A14B-8337-1C71E8F92578}"/>
                  </a:ext>
                </a:extLst>
              </p:cNvPr>
              <p:cNvCxnSpPr/>
              <p:nvPr/>
            </p:nvCxnSpPr>
            <p:spPr>
              <a:xfrm>
                <a:off x="413714" y="-459635"/>
                <a:ext cx="0" cy="323828"/>
              </a:xfrm>
              <a:prstGeom prst="line">
                <a:avLst/>
              </a:prstGeom>
              <a:ln w="0">
                <a:solidFill>
                  <a:schemeClr val="tx2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23">
                <a:extLst>
                  <a:ext uri="{FF2B5EF4-FFF2-40B4-BE49-F238E27FC236}">
                    <a16:creationId xmlns:a16="http://schemas.microsoft.com/office/drawing/2014/main" id="{C1D0DD45-B29D-504C-90BB-992360EE4D33}"/>
                  </a:ext>
                </a:extLst>
              </p:cNvPr>
              <p:cNvCxnSpPr/>
              <p:nvPr/>
            </p:nvCxnSpPr>
            <p:spPr>
              <a:xfrm>
                <a:off x="8724595" y="-432649"/>
                <a:ext cx="0" cy="323828"/>
              </a:xfrm>
              <a:prstGeom prst="line">
                <a:avLst/>
              </a:prstGeom>
              <a:ln w="0">
                <a:solidFill>
                  <a:schemeClr val="tx2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feld 31">
                <a:extLst>
                  <a:ext uri="{FF2B5EF4-FFF2-40B4-BE49-F238E27FC236}">
                    <a16:creationId xmlns:a16="http://schemas.microsoft.com/office/drawing/2014/main" id="{AE71F273-4510-8441-91F2-D8447E1E71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00759" y="-408838"/>
                <a:ext cx="1050021" cy="206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/>
              <a:lstStyle>
                <a:lvl1pPr defTabSz="95726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5726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5726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5726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5726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57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defRPr/>
                </a:pPr>
                <a:endParaRPr lang="de-DE" altLang="de-DE" sz="900">
                  <a:solidFill>
                    <a:schemeClr val="tx2"/>
                  </a:solidFill>
                  <a:cs typeface="Arial" panose="020B0604020202020204" pitchFamily="34" charset="0"/>
                </a:endParaRPr>
              </a:p>
              <a:p>
                <a:pPr algn="r" eaLnBrk="1" hangingPunct="1">
                  <a:defRPr/>
                </a:pPr>
                <a:r>
                  <a:rPr lang="de-DE" altLang="de-DE" sz="900">
                    <a:solidFill>
                      <a:schemeClr val="tx2"/>
                    </a:solidFill>
                    <a:cs typeface="Arial" panose="020B0604020202020204" pitchFamily="34" charset="0"/>
                  </a:rPr>
                  <a:t>15,40</a:t>
                </a:r>
              </a:p>
            </p:txBody>
          </p:sp>
          <p:sp>
            <p:nvSpPr>
              <p:cNvPr id="26" name="Regieanweisung // Hilfslinien">
                <a:extLst>
                  <a:ext uri="{FF2B5EF4-FFF2-40B4-BE49-F238E27FC236}">
                    <a16:creationId xmlns:a16="http://schemas.microsoft.com/office/drawing/2014/main" id="{B606B408-2B95-7844-BCD4-E8E022374EAF}"/>
                  </a:ext>
                </a:extLst>
              </p:cNvPr>
              <p:cNvSpPr txBox="1"/>
              <p:nvPr/>
            </p:nvSpPr>
            <p:spPr>
              <a:xfrm rot="10800000" flipH="1" flipV="1">
                <a:off x="2592091" y="-432649"/>
                <a:ext cx="3958412" cy="32382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0" tIns="0" rIns="0" bIns="0" anchor="b"/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900">
                    <a:solidFill>
                      <a:schemeClr val="tx2"/>
                    </a:solidFill>
                    <a:cs typeface="Arial" panose="020B0604020202020204" pitchFamily="34" charset="0"/>
                  </a:rPr>
                  <a:t>Display guidance lines via Menu: </a:t>
                </a:r>
                <a:br>
                  <a:rPr lang="de-DE" sz="900">
                    <a:solidFill>
                      <a:schemeClr val="tx2"/>
                    </a:solidFill>
                    <a:cs typeface="Arial" panose="020B0604020202020204" pitchFamily="34" charset="0"/>
                  </a:rPr>
                </a:br>
                <a:r>
                  <a:rPr lang="de-DE" sz="9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View </a:t>
                </a:r>
                <a:r>
                  <a:rPr lang="de-DE" sz="900">
                    <a:solidFill>
                      <a:schemeClr val="tx2"/>
                    </a:solidFill>
                    <a:cs typeface="Arial" panose="020B0604020202020204" pitchFamily="34" charset="0"/>
                  </a:rPr>
                  <a:t>// </a:t>
                </a:r>
                <a:r>
                  <a:rPr lang="de-DE" sz="9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Guidance lines </a:t>
                </a:r>
                <a:r>
                  <a:rPr lang="de-DE" sz="900">
                    <a:solidFill>
                      <a:schemeClr val="tx2"/>
                    </a:solidFill>
                    <a:cs typeface="Arial" panose="020B0604020202020204" pitchFamily="34" charset="0"/>
                  </a:rPr>
                  <a:t>// Set checkmark at </a:t>
                </a:r>
                <a:r>
                  <a:rPr lang="de-DE" sz="900" b="1">
                    <a:solidFill>
                      <a:schemeClr val="tx2"/>
                    </a:solidFill>
                    <a:cs typeface="Arial" panose="020B0604020202020204" pitchFamily="34" charset="0"/>
                  </a:rPr>
                  <a:t>Guidance lines</a:t>
                </a:r>
              </a:p>
            </p:txBody>
          </p:sp>
        </p:grpSp>
        <p:grpSp>
          <p:nvGrpSpPr>
            <p:cNvPr id="15" name="Gruppieren 21">
              <a:extLst>
                <a:ext uri="{FF2B5EF4-FFF2-40B4-BE49-F238E27FC236}">
                  <a16:creationId xmlns:a16="http://schemas.microsoft.com/office/drawing/2014/main" id="{727B4A27-262C-5F4F-BFC5-84BACBE34D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08000" y="657080"/>
              <a:ext cx="1800036" cy="3694256"/>
              <a:chOff x="-1908000" y="657080"/>
              <a:chExt cx="1800036" cy="3694256"/>
            </a:xfrm>
          </p:grpSpPr>
          <p:sp>
            <p:nvSpPr>
              <p:cNvPr id="16" name="Regieanweisung // Listenebenen">
                <a:extLst>
                  <a:ext uri="{FF2B5EF4-FFF2-40B4-BE49-F238E27FC236}">
                    <a16:creationId xmlns:a16="http://schemas.microsoft.com/office/drawing/2014/main" id="{88C8FB28-59B8-154B-A099-499DDB0A9308}"/>
                  </a:ext>
                </a:extLst>
              </p:cNvPr>
              <p:cNvSpPr txBox="1"/>
              <p:nvPr/>
            </p:nvSpPr>
            <p:spPr>
              <a:xfrm rot="10800000" flipH="1" flipV="1">
                <a:off x="-1368703" y="3326289"/>
                <a:ext cx="1260739" cy="71908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0" tIns="0" rIns="0" bIns="0"/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fontAlgn="auto">
                  <a:spcBef>
                    <a:spcPts val="900"/>
                  </a:spcBef>
                  <a:spcAft>
                    <a:spcPts val="0"/>
                  </a:spcAft>
                  <a:defRPr/>
                </a:pPr>
                <a:r>
                  <a:rPr lang="de-DE" sz="900">
                    <a:solidFill>
                      <a:schemeClr val="tx2"/>
                    </a:solidFill>
                    <a:cs typeface="Arial" panose="020B0604020202020204" pitchFamily="34" charset="0"/>
                  </a:rPr>
                  <a:t>Changing the text level</a:t>
                </a:r>
                <a:br>
                  <a:rPr lang="de-DE" sz="900">
                    <a:solidFill>
                      <a:schemeClr val="tx2"/>
                    </a:solidFill>
                    <a:cs typeface="Arial" panose="020B0604020202020204" pitchFamily="34" charset="0"/>
                  </a:rPr>
                </a:br>
                <a:r>
                  <a:rPr lang="de-DE" sz="900">
                    <a:solidFill>
                      <a:schemeClr val="tx2"/>
                    </a:solidFill>
                    <a:cs typeface="Arial" panose="020B0604020202020204" pitchFamily="34" charset="0"/>
                  </a:rPr>
                  <a:t>in the menu via: </a:t>
                </a:r>
                <a:br>
                  <a:rPr lang="de-DE" sz="900">
                    <a:solidFill>
                      <a:schemeClr val="tx2"/>
                    </a:solidFill>
                    <a:cs typeface="Arial" panose="020B0604020202020204" pitchFamily="34" charset="0"/>
                  </a:rPr>
                </a:br>
                <a:endParaRPr lang="de-DE" sz="900" b="1">
                  <a:solidFill>
                    <a:schemeClr val="tx2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" name="Listenebenen verringern">
                <a:extLst>
                  <a:ext uri="{FF2B5EF4-FFF2-40B4-BE49-F238E27FC236}">
                    <a16:creationId xmlns:a16="http://schemas.microsoft.com/office/drawing/2014/main" id="{43A5260F-E8B4-6045-9747-51432FCFBF98}"/>
                  </a:ext>
                </a:extLst>
              </p:cNvPr>
              <p:cNvSpPr txBox="1"/>
              <p:nvPr/>
            </p:nvSpPr>
            <p:spPr>
              <a:xfrm rot="10800000" flipH="1" flipV="1">
                <a:off x="-1322274" y="4099349"/>
                <a:ext cx="647632" cy="25239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0" tIns="0" rIns="0" bIns="0" anchor="ctr"/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800">
                    <a:solidFill>
                      <a:schemeClr val="tx2"/>
                    </a:solidFill>
                    <a:cs typeface="Arial" panose="020B0604020202020204" pitchFamily="34" charset="0"/>
                  </a:rPr>
                  <a:t>Reduce list level</a:t>
                </a:r>
              </a:p>
            </p:txBody>
          </p:sp>
          <p:sp>
            <p:nvSpPr>
              <p:cNvPr id="18" name="Listenebenen erhöhen">
                <a:extLst>
                  <a:ext uri="{FF2B5EF4-FFF2-40B4-BE49-F238E27FC236}">
                    <a16:creationId xmlns:a16="http://schemas.microsoft.com/office/drawing/2014/main" id="{79336589-362C-9F4C-A729-8062D0BC6EE4}"/>
                  </a:ext>
                </a:extLst>
              </p:cNvPr>
              <p:cNvSpPr txBox="1"/>
              <p:nvPr/>
            </p:nvSpPr>
            <p:spPr>
              <a:xfrm rot="10800000" flipH="1" flipV="1">
                <a:off x="-1322274" y="3775521"/>
                <a:ext cx="647632" cy="25239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0" tIns="0" rIns="0" bIns="0" anchor="ctr"/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800">
                    <a:solidFill>
                      <a:schemeClr val="tx2"/>
                    </a:solidFill>
                    <a:cs typeface="Arial" panose="020B0604020202020204" pitchFamily="34" charset="0"/>
                  </a:rPr>
                  <a:t>Increase list level</a:t>
                </a:r>
              </a:p>
            </p:txBody>
          </p:sp>
          <p:sp>
            <p:nvSpPr>
              <p:cNvPr id="19" name="Regieanweisung // Allgemein">
                <a:extLst>
                  <a:ext uri="{FF2B5EF4-FFF2-40B4-BE49-F238E27FC236}">
                    <a16:creationId xmlns:a16="http://schemas.microsoft.com/office/drawing/2014/main" id="{E7F055E6-FFBA-A145-B747-0752B63C38E2}"/>
                  </a:ext>
                </a:extLst>
              </p:cNvPr>
              <p:cNvSpPr txBox="1"/>
              <p:nvPr/>
            </p:nvSpPr>
            <p:spPr>
              <a:xfrm rot="10800000" flipH="1" flipV="1">
                <a:off x="-1908000" y="656300"/>
                <a:ext cx="1800036" cy="107942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lIns="0" tIns="0" rIns="0" bIns="0" anchor="ctr"/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fontAlgn="auto">
                  <a:spcBef>
                    <a:spcPts val="1000"/>
                  </a:spcBef>
                  <a:spcAft>
                    <a:spcPts val="0"/>
                  </a:spcAft>
                  <a:defRPr/>
                </a:pPr>
                <a:r>
                  <a:rPr lang="de-DE" sz="900">
                    <a:solidFill>
                      <a:schemeClr val="tx2"/>
                    </a:solidFill>
                    <a:cs typeface="Arial" panose="020B0604020202020204" pitchFamily="34" charset="0"/>
                  </a:rPr>
                  <a:t>Changing the slide layout </a:t>
                </a:r>
                <a:br>
                  <a:rPr lang="de-DE" sz="900">
                    <a:solidFill>
                      <a:schemeClr val="tx2"/>
                    </a:solidFill>
                    <a:cs typeface="Arial" panose="020B0604020202020204" pitchFamily="34" charset="0"/>
                  </a:rPr>
                </a:br>
                <a:r>
                  <a:rPr lang="de-DE" sz="900">
                    <a:solidFill>
                      <a:schemeClr val="tx2"/>
                    </a:solidFill>
                    <a:cs typeface="Arial" panose="020B0604020202020204" pitchFamily="34" charset="0"/>
                  </a:rPr>
                  <a:t>in the menu via:</a:t>
                </a:r>
              </a:p>
              <a:p>
                <a:pPr algn="r" fontAlgn="auto">
                  <a:spcBef>
                    <a:spcPts val="1000"/>
                  </a:spcBef>
                  <a:spcAft>
                    <a:spcPts val="0"/>
                  </a:spcAft>
                  <a:defRPr/>
                </a:pPr>
                <a:endParaRPr lang="de-DE" sz="900">
                  <a:solidFill>
                    <a:schemeClr val="tx2"/>
                  </a:solidFill>
                  <a:cs typeface="Arial" panose="020B0604020202020204" pitchFamily="34" charset="0"/>
                </a:endParaRPr>
              </a:p>
              <a:p>
                <a:pPr algn="r" fontAlgn="auto">
                  <a:spcBef>
                    <a:spcPts val="1000"/>
                  </a:spcBef>
                  <a:spcAft>
                    <a:spcPts val="0"/>
                  </a:spcAft>
                  <a:defRPr/>
                </a:pPr>
                <a:endParaRPr lang="de-DE" sz="900">
                  <a:solidFill>
                    <a:schemeClr val="tx2"/>
                  </a:solidFill>
                  <a:cs typeface="Arial" panose="020B0604020202020204" pitchFamily="34" charset="0"/>
                </a:endParaRPr>
              </a:p>
              <a:p>
                <a:pPr algn="r" fontAlgn="auto">
                  <a:spcBef>
                    <a:spcPts val="1000"/>
                  </a:spcBef>
                  <a:spcAft>
                    <a:spcPts val="0"/>
                  </a:spcAft>
                  <a:defRPr/>
                </a:pPr>
                <a:endParaRPr lang="de-DE" sz="900">
                  <a:solidFill>
                    <a:schemeClr val="tx2"/>
                  </a:solidFill>
                  <a:cs typeface="Arial" panose="020B0604020202020204" pitchFamily="34" charset="0"/>
                </a:endParaRPr>
              </a:p>
            </p:txBody>
          </p:sp>
          <p:pic>
            <p:nvPicPr>
              <p:cNvPr id="20" name="Bild Listenebenen erhöhen">
                <a:extLst>
                  <a:ext uri="{FF2B5EF4-FFF2-40B4-BE49-F238E27FC236}">
                    <a16:creationId xmlns:a16="http://schemas.microsoft.com/office/drawing/2014/main" id="{1CA17BD3-6CE4-BD47-90CC-EB42ADCEC6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03003" y="3792629"/>
                <a:ext cx="495003" cy="21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Bild Listenebenen verringern">
                <a:extLst>
                  <a:ext uri="{FF2B5EF4-FFF2-40B4-BE49-F238E27FC236}">
                    <a16:creationId xmlns:a16="http://schemas.microsoft.com/office/drawing/2014/main" id="{96EA5A8C-214A-2B4A-891E-DBFFA17CC2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03004" y="4116625"/>
                <a:ext cx="495003" cy="21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6" name="Regieanweisung // Fußzeile">
            <a:extLst>
              <a:ext uri="{FF2B5EF4-FFF2-40B4-BE49-F238E27FC236}">
                <a16:creationId xmlns:a16="http://schemas.microsoft.com/office/drawing/2014/main" id="{E78C4F3D-65B3-9243-852C-FDB1E431E890}"/>
              </a:ext>
            </a:extLst>
          </p:cNvPr>
          <p:cNvSpPr txBox="1"/>
          <p:nvPr userDrawn="1"/>
        </p:nvSpPr>
        <p:spPr bwMode="auto">
          <a:xfrm rot="10800000" flipH="1" flipV="1">
            <a:off x="608965" y="7049294"/>
            <a:ext cx="962025" cy="185738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b"/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15,40</a:t>
            </a:r>
          </a:p>
        </p:txBody>
      </p:sp>
      <p:sp>
        <p:nvSpPr>
          <p:cNvPr id="37" name="Textfeld 31">
            <a:extLst>
              <a:ext uri="{FF2B5EF4-FFF2-40B4-BE49-F238E27FC236}">
                <a16:creationId xmlns:a16="http://schemas.microsoft.com/office/drawing/2014/main" id="{9B15F325-513D-8B47-B23E-450595E2CB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155238" y="6992938"/>
            <a:ext cx="14001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de-DE" altLang="de-DE" sz="90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algn="r" eaLnBrk="1" hangingPunct="1">
              <a:defRPr/>
            </a:pPr>
            <a:r>
              <a:rPr lang="de-DE" altLang="de-DE" sz="900">
                <a:solidFill>
                  <a:schemeClr val="tx2"/>
                </a:solidFill>
                <a:cs typeface="Arial" panose="020B0604020202020204" pitchFamily="34" charset="0"/>
              </a:rPr>
              <a:t>15,40</a:t>
            </a:r>
          </a:p>
        </p:txBody>
      </p:sp>
      <p:pic>
        <p:nvPicPr>
          <p:cNvPr id="38" name="Grafik 4" descr="Ein Bild, das Screenshot, drinnen enthält.&#10;&#10;Automatisch generierte Beschreibung">
            <a:extLst>
              <a:ext uri="{FF2B5EF4-FFF2-40B4-BE49-F238E27FC236}">
                <a16:creationId xmlns:a16="http://schemas.microsoft.com/office/drawing/2014/main" id="{D55C135F-4AA6-864E-87AB-B14B3EE1BC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59100" y="1076325"/>
            <a:ext cx="281463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3863633-9672-4636-A625-A275BD90F40F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9853" y="291980"/>
            <a:ext cx="2153330" cy="513986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CA0929-90E8-7AE4-2166-9892FF5390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1020" y="6399212"/>
            <a:ext cx="10259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Dornier Group Presentation</a:t>
            </a:r>
          </a:p>
        </p:txBody>
      </p:sp>
    </p:spTree>
    <p:extLst>
      <p:ext uri="{BB962C8B-B14F-4D97-AF65-F5344CB8AC3E}">
        <p14:creationId xmlns:p14="http://schemas.microsoft.com/office/powerpoint/2010/main" val="231973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0" r:id="rId2"/>
    <p:sldLayoutId id="2147483668" r:id="rId3"/>
    <p:sldLayoutId id="2147483659" r:id="rId4"/>
    <p:sldLayoutId id="2147483669" r:id="rId5"/>
    <p:sldLayoutId id="2147483662" r:id="rId6"/>
    <p:sldLayoutId id="2147483670" r:id="rId7"/>
    <p:sldLayoutId id="2147483660" r:id="rId8"/>
    <p:sldLayoutId id="2147483671" r:id="rId9"/>
    <p:sldLayoutId id="2147483672" r:id="rId10"/>
    <p:sldLayoutId id="2147483661" r:id="rId11"/>
    <p:sldLayoutId id="2147483663" r:id="rId12"/>
    <p:sldLayoutId id="2147483673" r:id="rId13"/>
    <p:sldLayoutId id="2147483677" r:id="rId14"/>
    <p:sldLayoutId id="2147483666" r:id="rId15"/>
    <p:sldLayoutId id="2147483674" r:id="rId16"/>
    <p:sldLayoutId id="2147483667" r:id="rId17"/>
    <p:sldLayoutId id="2147483676" r:id="rId18"/>
    <p:sldLayoutId id="2147483678" r:id="rId19"/>
    <p:sldLayoutId id="2147483649" r:id="rId20"/>
    <p:sldLayoutId id="2147483675" r:id="rId21"/>
    <p:sldLayoutId id="2147483657" r:id="rId22"/>
    <p:sldLayoutId id="2147483658" r:id="rId23"/>
    <p:sldLayoutId id="2147483680" r:id="rId24"/>
    <p:sldLayoutId id="2147483681" r:id="rId2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57188" indent="-3429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rgbClr val="A6005C"/>
        </a:buClr>
        <a:buSzPct val="12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328613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rgbClr val="A6005C"/>
        </a:buClr>
        <a:buSzPct val="70000"/>
        <a:buFont typeface="Courier New" panose="02070309020205020404" pitchFamily="49" charset="0"/>
        <a:buChar char="o"/>
        <a:tabLst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98525" indent="-182563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rgbClr val="A6005C"/>
        </a:buClr>
        <a:buFont typeface="Symbol" pitchFamily="2" charset="2"/>
        <a:buChar char="-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55700" indent="-214313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rgbClr val="A6005C"/>
        </a:buClr>
        <a:buFont typeface="Wingdings" pitchFamily="2" charset="2"/>
        <a:buChar char="ü"/>
        <a:tabLst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39850" indent="-18415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rgbClr val="A6005C"/>
        </a:buClr>
        <a:buFont typeface="Wingdings" pitchFamily="2" charset="2"/>
        <a:buChar char="Ø"/>
        <a:tabLst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9" userDrawn="1">
          <p15:clr>
            <a:srgbClr val="F26B43"/>
          </p15:clr>
        </p15:guide>
        <p15:guide id="2" pos="347" userDrawn="1">
          <p15:clr>
            <a:srgbClr val="F26B43"/>
          </p15:clr>
        </p15:guide>
        <p15:guide id="3" orient="horz" pos="3843" userDrawn="1">
          <p15:clr>
            <a:srgbClr val="F26B43"/>
          </p15:clr>
        </p15:guide>
        <p15:guide id="4" pos="73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Bild%20von%20%3ca%20href=%22https:/de.freepik.com/fotos-kostenlos/3d-windmuehlenprojekt-zum-energiesparen_13328751.htm#page=4&amp;query=solar%20energy&amp;position=7&amp;from_view=search&amp;track=ais&quot;&gt;Freepik&lt;/a&gt;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hisham.ramahi@dornier-group.com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mailto:Raed.romhi@dornier-group.com" TargetMode="Externa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mailto:andre.zarse@dornier-group.com" TargetMode="Externa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l9GuVfAJJg&amp;t=3s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 descr="Ein Bild, das Himmel, Objekt, drinnen enthält.&#10;&#10;Automatisch generierte Beschreibung">
            <a:extLst>
              <a:ext uri="{FF2B5EF4-FFF2-40B4-BE49-F238E27FC236}">
                <a16:creationId xmlns:a16="http://schemas.microsoft.com/office/drawing/2014/main" id="{7DE73532-0720-9875-137F-FEE0BF8536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071759E-96A9-D503-AE36-77313C7D03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Management </a:t>
            </a:r>
            <a:r>
              <a:rPr lang="en-US" err="1">
                <a:latin typeface="Arial"/>
                <a:cs typeface="Arial"/>
              </a:rPr>
              <a:t>presentation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386B3E-36F3-2706-C3C8-67549E7F4B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3970"/>
            <a:r>
              <a:rPr lang="de-DE">
                <a:latin typeface="Arial"/>
                <a:cs typeface="Arial"/>
              </a:rPr>
              <a:t>May 2023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163F25B-1720-F672-3844-4610004D85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>
                <a:latin typeface="Arial"/>
                <a:cs typeface="Arial"/>
              </a:rPr>
              <a:t>A strong </a:t>
            </a:r>
            <a:r>
              <a:rPr lang="en-US" b="1" err="1">
                <a:latin typeface="Arial"/>
                <a:cs typeface="Arial"/>
              </a:rPr>
              <a:t>infrastructure service provider</a:t>
            </a:r>
            <a:endParaRPr lang="en-US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676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DA1833F-2217-460B-5707-54D26549F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Business Unit </a:t>
            </a:r>
            <a:r>
              <a:rPr lang="de-DE" dirty="0" err="1"/>
              <a:t>Water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180BEAE-BCAB-BB87-7B45-BC4D422617E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dirty="0"/>
              <a:t>Dornier Group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9B07CD-88F3-9325-FAE0-6C741ACF0F9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t>10</a:t>
            </a:fld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1EE7FF4-101D-D45B-D0A3-844B4AFE7499}"/>
              </a:ext>
            </a:extLst>
          </p:cNvPr>
          <p:cNvSpPr/>
          <p:nvPr/>
        </p:nvSpPr>
        <p:spPr>
          <a:xfrm>
            <a:off x="563437" y="2906015"/>
            <a:ext cx="2783022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Our services</a:t>
            </a:r>
          </a:p>
        </p:txBody>
      </p:sp>
      <p:sp>
        <p:nvSpPr>
          <p:cNvPr id="18" name="Rounded Rectangle">
            <a:extLst>
              <a:ext uri="{FF2B5EF4-FFF2-40B4-BE49-F238E27FC236}">
                <a16:creationId xmlns:a16="http://schemas.microsoft.com/office/drawing/2014/main" id="{B7C40378-AA6E-529E-3A0B-75F862B92507}"/>
              </a:ext>
            </a:extLst>
          </p:cNvPr>
          <p:cNvSpPr/>
          <p:nvPr/>
        </p:nvSpPr>
        <p:spPr>
          <a:xfrm>
            <a:off x="2491892" y="2889328"/>
            <a:ext cx="4162405" cy="2567737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contain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4" indent="-285750">
              <a:lnSpc>
                <a:spcPct val="80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Natural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4" indent="-285750">
              <a:lnSpc>
                <a:spcPct val="80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Monitoring and Hydro-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meteorological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4" indent="-285750">
              <a:lnSpc>
                <a:spcPct val="80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Strategic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4" indent="-285750">
              <a:lnSpc>
                <a:spcPct val="80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4" indent="-285750">
              <a:lnSpc>
                <a:spcPct val="80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Stormwater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sewage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4" indent="-285750">
              <a:lnSpc>
                <a:spcPct val="80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Groundwater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remediation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4" indent="-285750">
              <a:lnSpc>
                <a:spcPct val="80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Environmental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dplatzhalter 8" descr="Ein Bild, das Person, Himmel, draußen enthält.&#10;&#10;Automatisch generierte Beschreibung">
            <a:extLst>
              <a:ext uri="{FF2B5EF4-FFF2-40B4-BE49-F238E27FC236}">
                <a16:creationId xmlns:a16="http://schemas.microsoft.com/office/drawing/2014/main" id="{B428D6B0-7650-B4B9-94BD-CA9884EF204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30" b="6830"/>
          <a:stretch>
            <a:fillRect/>
          </a:stretch>
        </p:blipFill>
        <p:spPr>
          <a:xfrm>
            <a:off x="6795305" y="1207617"/>
            <a:ext cx="4876801" cy="4824883"/>
          </a:xfrm>
        </p:spPr>
      </p:pic>
      <p:sp>
        <p:nvSpPr>
          <p:cNvPr id="12" name="Rechteck 4">
            <a:extLst>
              <a:ext uri="{FF2B5EF4-FFF2-40B4-BE49-F238E27FC236}">
                <a16:creationId xmlns:a16="http://schemas.microsoft.com/office/drawing/2014/main" id="{D55C8069-A594-46A1-A13B-157C6608EF65}"/>
              </a:ext>
            </a:extLst>
          </p:cNvPr>
          <p:cNvSpPr/>
          <p:nvPr/>
        </p:nvSpPr>
        <p:spPr>
          <a:xfrm>
            <a:off x="566204" y="2207474"/>
            <a:ext cx="2515164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30 employees</a:t>
            </a:r>
          </a:p>
        </p:txBody>
      </p:sp>
      <p:sp>
        <p:nvSpPr>
          <p:cNvPr id="13" name="Rechteck 5">
            <a:extLst>
              <a:ext uri="{FF2B5EF4-FFF2-40B4-BE49-F238E27FC236}">
                <a16:creationId xmlns:a16="http://schemas.microsoft.com/office/drawing/2014/main" id="{0987BA2E-6CF7-4707-C61E-C0018C462356}"/>
              </a:ext>
            </a:extLst>
          </p:cNvPr>
          <p:cNvSpPr/>
          <p:nvPr/>
        </p:nvSpPr>
        <p:spPr>
          <a:xfrm>
            <a:off x="595122" y="1639133"/>
            <a:ext cx="1896770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25 </a:t>
            </a:r>
            <a:r>
              <a:rPr lang="de-DE" sz="2200" b="1" dirty="0" err="1">
                <a:solidFill>
                  <a:schemeClr val="bg1"/>
                </a:solidFill>
                <a:highlight>
                  <a:srgbClr val="A6005C"/>
                </a:highlight>
              </a:rPr>
              <a:t>projects</a:t>
            </a:r>
          </a:p>
        </p:txBody>
      </p:sp>
      <p:sp>
        <p:nvSpPr>
          <p:cNvPr id="19" name="Rechteck 7">
            <a:extLst>
              <a:ext uri="{FF2B5EF4-FFF2-40B4-BE49-F238E27FC236}">
                <a16:creationId xmlns:a16="http://schemas.microsoft.com/office/drawing/2014/main" id="{B1ECC7AE-1838-3F7C-02A1-D972EFEB01AE}"/>
              </a:ext>
            </a:extLst>
          </p:cNvPr>
          <p:cNvSpPr/>
          <p:nvPr/>
        </p:nvSpPr>
        <p:spPr>
          <a:xfrm>
            <a:off x="571500" y="1030771"/>
            <a:ext cx="2387367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EUR 6.2 million</a:t>
            </a:r>
          </a:p>
        </p:txBody>
      </p:sp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A67B93F3-94B2-DF1D-2FB1-EE90A252E0A4}"/>
              </a:ext>
            </a:extLst>
          </p:cNvPr>
          <p:cNvSpPr/>
          <p:nvPr/>
        </p:nvSpPr>
        <p:spPr>
          <a:xfrm>
            <a:off x="2886670" y="1207617"/>
            <a:ext cx="2827502" cy="333283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in the past year 2021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">
            <a:extLst>
              <a:ext uri="{FF2B5EF4-FFF2-40B4-BE49-F238E27FC236}">
                <a16:creationId xmlns:a16="http://schemas.microsoft.com/office/drawing/2014/main" id="{39D7486C-2E2E-3A83-E832-EEB9E9F2E8E2}"/>
              </a:ext>
            </a:extLst>
          </p:cNvPr>
          <p:cNvSpPr/>
          <p:nvPr/>
        </p:nvSpPr>
        <p:spPr>
          <a:xfrm>
            <a:off x="2668787" y="2412294"/>
            <a:ext cx="3045385" cy="320267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currently working in the Business Unit </a:t>
            </a:r>
          </a:p>
        </p:txBody>
      </p:sp>
      <p:sp>
        <p:nvSpPr>
          <p:cNvPr id="22" name="Rounded Rectangle">
            <a:extLst>
              <a:ext uri="{FF2B5EF4-FFF2-40B4-BE49-F238E27FC236}">
                <a16:creationId xmlns:a16="http://schemas.microsoft.com/office/drawing/2014/main" id="{4349CA8F-A1BE-202A-936E-7E3CA3A68AF9}"/>
              </a:ext>
            </a:extLst>
          </p:cNvPr>
          <p:cNvSpPr/>
          <p:nvPr/>
        </p:nvSpPr>
        <p:spPr>
          <a:xfrm>
            <a:off x="2346537" y="1810887"/>
            <a:ext cx="3629682" cy="320267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 realize on average per year</a:t>
            </a:r>
            <a:r>
              <a:rPr lang="en-US" sz="1800" b="0" i="0" dirty="0">
                <a:solidFill>
                  <a:srgbClr val="22282E"/>
                </a:solidFill>
                <a:effectLst/>
                <a:latin typeface="Arial" panose="020B0604020202020204" pitchFamily="34" charset="0"/>
              </a:rPr>
              <a:t>​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6A2CC66-797F-22DB-E887-A269F5D84997}"/>
              </a:ext>
            </a:extLst>
          </p:cNvPr>
          <p:cNvSpPr/>
          <p:nvPr/>
        </p:nvSpPr>
        <p:spPr>
          <a:xfrm>
            <a:off x="595120" y="5238918"/>
            <a:ext cx="2783022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Milestones</a:t>
            </a:r>
          </a:p>
        </p:txBody>
      </p:sp>
      <p:sp>
        <p:nvSpPr>
          <p:cNvPr id="6" name="Rounded Rectangle">
            <a:extLst>
              <a:ext uri="{FF2B5EF4-FFF2-40B4-BE49-F238E27FC236}">
                <a16:creationId xmlns:a16="http://schemas.microsoft.com/office/drawing/2014/main" id="{62AAC444-44F2-7EE3-1966-7CEBB0D2462C}"/>
              </a:ext>
            </a:extLst>
          </p:cNvPr>
          <p:cNvSpPr/>
          <p:nvPr/>
        </p:nvSpPr>
        <p:spPr>
          <a:xfrm>
            <a:off x="2181825" y="5404026"/>
            <a:ext cx="4400154" cy="635494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469900" lvl="4" indent="-285750">
              <a:lnSpc>
                <a:spcPct val="80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World-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largest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strategic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recovery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4" indent="-285750">
              <a:lnSpc>
                <a:spcPct val="80000"/>
              </a:lnSpc>
              <a:spcAft>
                <a:spcPts val="6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on-shore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filed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238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DA1833F-2217-460B-5707-54D26549F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Business Unit </a:t>
            </a:r>
            <a:r>
              <a:rPr lang="de-DE" dirty="0" err="1"/>
              <a:t>Nuclear</a:t>
            </a:r>
            <a:r>
              <a:rPr lang="de-DE" dirty="0"/>
              <a:t> Services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180BEAE-BCAB-BB87-7B45-BC4D422617E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dirty="0"/>
              <a:t>Dornier Group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9B07CD-88F3-9325-FAE0-6C741ACF0F9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t>11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A31BFE0-7F36-4FD5-5B72-315F1B526769}"/>
              </a:ext>
            </a:extLst>
          </p:cNvPr>
          <p:cNvSpPr/>
          <p:nvPr/>
        </p:nvSpPr>
        <p:spPr>
          <a:xfrm>
            <a:off x="577660" y="2630805"/>
            <a:ext cx="2515164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35 employees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8C2DAA4-5311-D2BF-9DE6-CC6BB0F82119}"/>
              </a:ext>
            </a:extLst>
          </p:cNvPr>
          <p:cNvSpPr/>
          <p:nvPr/>
        </p:nvSpPr>
        <p:spPr>
          <a:xfrm>
            <a:off x="606578" y="2062464"/>
            <a:ext cx="1896770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40 </a:t>
            </a:r>
            <a:r>
              <a:rPr lang="de-DE" sz="2200" b="1" dirty="0" err="1">
                <a:solidFill>
                  <a:schemeClr val="bg1"/>
                </a:solidFill>
                <a:highlight>
                  <a:srgbClr val="A6005C"/>
                </a:highlight>
              </a:rPr>
              <a:t>projects</a:t>
            </a:r>
            <a:endParaRPr lang="de-DE" sz="2200" b="1" dirty="0" err="1">
              <a:solidFill>
                <a:schemeClr val="bg1"/>
              </a:solidFill>
              <a:highlight>
                <a:srgbClr val="A6005C"/>
              </a:highlight>
              <a:cs typeface="Arial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E5784EC-7889-445F-9634-49CA9188F53D}"/>
              </a:ext>
            </a:extLst>
          </p:cNvPr>
          <p:cNvSpPr/>
          <p:nvPr/>
        </p:nvSpPr>
        <p:spPr>
          <a:xfrm>
            <a:off x="606576" y="1454104"/>
            <a:ext cx="2285479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EUR 4.1 million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1EE7FF4-101D-D45B-D0A3-844B4AFE7499}"/>
              </a:ext>
            </a:extLst>
          </p:cNvPr>
          <p:cNvSpPr/>
          <p:nvPr/>
        </p:nvSpPr>
        <p:spPr>
          <a:xfrm>
            <a:off x="571499" y="3306481"/>
            <a:ext cx="2783022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Our services</a:t>
            </a:r>
          </a:p>
        </p:txBody>
      </p:sp>
      <p:sp>
        <p:nvSpPr>
          <p:cNvPr id="14" name="Rounded Rectangle">
            <a:extLst>
              <a:ext uri="{FF2B5EF4-FFF2-40B4-BE49-F238E27FC236}">
                <a16:creationId xmlns:a16="http://schemas.microsoft.com/office/drawing/2014/main" id="{7DF2604A-3C2F-99F9-5169-933EBD814C25}"/>
              </a:ext>
            </a:extLst>
          </p:cNvPr>
          <p:cNvSpPr/>
          <p:nvPr/>
        </p:nvSpPr>
        <p:spPr>
          <a:xfrm>
            <a:off x="2892055" y="1655115"/>
            <a:ext cx="2827502" cy="333283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in 2021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13483626-6FF1-82AA-3C0F-FA8145085C63}"/>
              </a:ext>
            </a:extLst>
          </p:cNvPr>
          <p:cNvSpPr/>
          <p:nvPr/>
        </p:nvSpPr>
        <p:spPr>
          <a:xfrm>
            <a:off x="2301907" y="2273967"/>
            <a:ext cx="3607266" cy="295644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we realize on average per year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">
            <a:extLst>
              <a:ext uri="{FF2B5EF4-FFF2-40B4-BE49-F238E27FC236}">
                <a16:creationId xmlns:a16="http://schemas.microsoft.com/office/drawing/2014/main" id="{46A2EE83-2D01-0E37-2E91-58DBC3DA116F}"/>
              </a:ext>
            </a:extLst>
          </p:cNvPr>
          <p:cNvSpPr/>
          <p:nvPr/>
        </p:nvSpPr>
        <p:spPr>
          <a:xfrm>
            <a:off x="2674172" y="2855180"/>
            <a:ext cx="3045385" cy="320267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currently working in the Business Unit </a:t>
            </a:r>
          </a:p>
        </p:txBody>
      </p:sp>
      <p:sp>
        <p:nvSpPr>
          <p:cNvPr id="18" name="Rounded Rectangle">
            <a:extLst>
              <a:ext uri="{FF2B5EF4-FFF2-40B4-BE49-F238E27FC236}">
                <a16:creationId xmlns:a16="http://schemas.microsoft.com/office/drawing/2014/main" id="{B7C40378-AA6E-529E-3A0B-75F862B92507}"/>
              </a:ext>
            </a:extLst>
          </p:cNvPr>
          <p:cNvSpPr/>
          <p:nvPr/>
        </p:nvSpPr>
        <p:spPr>
          <a:xfrm>
            <a:off x="2519994" y="4047320"/>
            <a:ext cx="2506921" cy="280877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contain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among other things: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Disposal planning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Repository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documentation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Deconstruction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Radiation protectors for operation and dismantling 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818BCB35-CE90-B6AC-A947-886546F49C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3" name="Bildplatzhalter 18" descr="Ein Bild, das Text, Gebäude, drinnen enthält.&#10;&#10;Automatisch generierte Beschreibung">
            <a:extLst>
              <a:ext uri="{FF2B5EF4-FFF2-40B4-BE49-F238E27FC236}">
                <a16:creationId xmlns:a16="http://schemas.microsoft.com/office/drawing/2014/main" id="{53BD5840-92D5-5B3A-B6F1-15B3EEA84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9" t="28168" r="43625" b="709"/>
          <a:stretch/>
        </p:blipFill>
        <p:spPr>
          <a:xfrm>
            <a:off x="6743700" y="1279193"/>
            <a:ext cx="4876801" cy="482488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1BF80F1-CADC-690E-0C2C-31AE2FA2B720}"/>
              </a:ext>
            </a:extLst>
          </p:cNvPr>
          <p:cNvSpPr/>
          <p:nvPr/>
        </p:nvSpPr>
        <p:spPr>
          <a:xfrm>
            <a:off x="606576" y="4788392"/>
            <a:ext cx="2783022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Milestones</a:t>
            </a:r>
          </a:p>
        </p:txBody>
      </p:sp>
      <p:sp>
        <p:nvSpPr>
          <p:cNvPr id="11" name="Rounded Rectangle">
            <a:extLst>
              <a:ext uri="{FF2B5EF4-FFF2-40B4-BE49-F238E27FC236}">
                <a16:creationId xmlns:a16="http://schemas.microsoft.com/office/drawing/2014/main" id="{1DBCAA0D-3F9C-6166-5086-9205FD73A168}"/>
              </a:ext>
            </a:extLst>
          </p:cNvPr>
          <p:cNvSpPr/>
          <p:nvPr/>
        </p:nvSpPr>
        <p:spPr>
          <a:xfrm>
            <a:off x="2323381" y="5263457"/>
            <a:ext cx="3305781" cy="280877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Gundremmingen NPP: RPV+E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disposal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NPP Grohnde: RBZ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NPP Brunsbüttel and Krümmel: RPV and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rod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disposal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061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DA1833F-2217-460B-5707-54D26549F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Business Unit Power and Heat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180BEAE-BCAB-BB87-7B45-BC4D422617E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dirty="0"/>
              <a:t>Dornier Group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9B07CD-88F3-9325-FAE0-6C741ACF0F9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t>12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A31BFE0-7F36-4FD5-5B72-315F1B526769}"/>
              </a:ext>
            </a:extLst>
          </p:cNvPr>
          <p:cNvSpPr/>
          <p:nvPr/>
        </p:nvSpPr>
        <p:spPr>
          <a:xfrm>
            <a:off x="577660" y="2630805"/>
            <a:ext cx="2862226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1,800 employees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8C2DAA4-5311-D2BF-9DE6-CC6BB0F82119}"/>
              </a:ext>
            </a:extLst>
          </p:cNvPr>
          <p:cNvSpPr/>
          <p:nvPr/>
        </p:nvSpPr>
        <p:spPr>
          <a:xfrm>
            <a:off x="606578" y="2062464"/>
            <a:ext cx="1896770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860 </a:t>
            </a:r>
            <a:r>
              <a:rPr lang="de-DE" sz="2200" b="1" dirty="0" err="1">
                <a:solidFill>
                  <a:schemeClr val="bg1"/>
                </a:solidFill>
                <a:highlight>
                  <a:srgbClr val="A6005C"/>
                </a:highlight>
              </a:rPr>
              <a:t>projects</a:t>
            </a:r>
            <a:endParaRPr lang="de-DE" sz="2200" b="1" dirty="0" err="1">
              <a:solidFill>
                <a:schemeClr val="bg1"/>
              </a:solidFill>
              <a:highlight>
                <a:srgbClr val="A6005C"/>
              </a:highlight>
              <a:cs typeface="Arial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E5784EC-7889-445F-9634-49CA9188F53D}"/>
              </a:ext>
            </a:extLst>
          </p:cNvPr>
          <p:cNvSpPr/>
          <p:nvPr/>
        </p:nvSpPr>
        <p:spPr>
          <a:xfrm>
            <a:off x="606576" y="1454104"/>
            <a:ext cx="2551293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EUR 50.7 million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1EE7FF4-101D-D45B-D0A3-844B4AFE7499}"/>
              </a:ext>
            </a:extLst>
          </p:cNvPr>
          <p:cNvSpPr/>
          <p:nvPr/>
        </p:nvSpPr>
        <p:spPr>
          <a:xfrm>
            <a:off x="572182" y="3318687"/>
            <a:ext cx="2783022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Our services</a:t>
            </a:r>
          </a:p>
        </p:txBody>
      </p:sp>
      <p:sp>
        <p:nvSpPr>
          <p:cNvPr id="14" name="Rounded Rectangle">
            <a:extLst>
              <a:ext uri="{FF2B5EF4-FFF2-40B4-BE49-F238E27FC236}">
                <a16:creationId xmlns:a16="http://schemas.microsoft.com/office/drawing/2014/main" id="{7DF2604A-3C2F-99F9-5169-933EBD814C25}"/>
              </a:ext>
            </a:extLst>
          </p:cNvPr>
          <p:cNvSpPr/>
          <p:nvPr/>
        </p:nvSpPr>
        <p:spPr>
          <a:xfrm>
            <a:off x="3048932" y="1624753"/>
            <a:ext cx="2827502" cy="333283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in the past year 2021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13483626-6FF1-82AA-3C0F-FA8145085C63}"/>
              </a:ext>
            </a:extLst>
          </p:cNvPr>
          <p:cNvSpPr/>
          <p:nvPr/>
        </p:nvSpPr>
        <p:spPr>
          <a:xfrm>
            <a:off x="2483992" y="2263450"/>
            <a:ext cx="3607266" cy="295644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we realize on average per year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">
            <a:extLst>
              <a:ext uri="{FF2B5EF4-FFF2-40B4-BE49-F238E27FC236}">
                <a16:creationId xmlns:a16="http://schemas.microsoft.com/office/drawing/2014/main" id="{46A2EE83-2D01-0E37-2E91-58DBC3DA116F}"/>
              </a:ext>
            </a:extLst>
          </p:cNvPr>
          <p:cNvSpPr/>
          <p:nvPr/>
        </p:nvSpPr>
        <p:spPr>
          <a:xfrm>
            <a:off x="3022970" y="2912062"/>
            <a:ext cx="3607266" cy="320267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dirty="0" err="1">
                <a:latin typeface="Arial"/>
                <a:cs typeface="Arial"/>
              </a:rPr>
              <a:t>are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currently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working</a:t>
            </a:r>
            <a:r>
              <a:rPr lang="de-DE" sz="1200" dirty="0">
                <a:latin typeface="Arial"/>
                <a:cs typeface="Arial"/>
              </a:rPr>
              <a:t> in </a:t>
            </a:r>
            <a:r>
              <a:rPr lang="de-DE" sz="1200" dirty="0" err="1">
                <a:latin typeface="Arial"/>
                <a:cs typeface="Arial"/>
              </a:rPr>
              <a:t>the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business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unit</a:t>
            </a:r>
            <a:r>
              <a:rPr lang="de-DE" sz="1200" dirty="0">
                <a:latin typeface="Arial"/>
                <a:cs typeface="Arial"/>
              </a:rPr>
              <a:t>, </a:t>
            </a:r>
            <a:r>
              <a:rPr lang="de-DE" sz="1200" dirty="0" err="1">
                <a:latin typeface="Arial"/>
                <a:cs typeface="Arial"/>
              </a:rPr>
              <a:t>of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which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approx</a:t>
            </a:r>
            <a:r>
              <a:rPr lang="de-DE" sz="1200" dirty="0">
                <a:latin typeface="Arial"/>
                <a:cs typeface="Arial"/>
              </a:rPr>
              <a:t>. 1,500 at </a:t>
            </a:r>
            <a:r>
              <a:rPr lang="de-DE" sz="1200" dirty="0" err="1">
                <a:latin typeface="Arial"/>
                <a:cs typeface="Arial"/>
              </a:rPr>
              <a:t>Encotec</a:t>
            </a:r>
            <a:r>
              <a:rPr lang="de-DE" sz="1200" dirty="0">
                <a:latin typeface="Arial"/>
                <a:cs typeface="Arial"/>
              </a:rPr>
              <a:t> in India 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8" name="Rounded Rectangle">
            <a:extLst>
              <a:ext uri="{FF2B5EF4-FFF2-40B4-BE49-F238E27FC236}">
                <a16:creationId xmlns:a16="http://schemas.microsoft.com/office/drawing/2014/main" id="{B7C40378-AA6E-529E-3A0B-75F862B92507}"/>
              </a:ext>
            </a:extLst>
          </p:cNvPr>
          <p:cNvSpPr/>
          <p:nvPr/>
        </p:nvSpPr>
        <p:spPr>
          <a:xfrm>
            <a:off x="2503348" y="4151438"/>
            <a:ext cx="2506921" cy="280877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contain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among other things: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Plant and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and control technology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Operation support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Operational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dplatzhalter 9" descr="Ein Bild, das Text, Person, drinnen enthält.&#10;&#10;Automatisch generierte Beschreibung">
            <a:extLst>
              <a:ext uri="{FF2B5EF4-FFF2-40B4-BE49-F238E27FC236}">
                <a16:creationId xmlns:a16="http://schemas.microsoft.com/office/drawing/2014/main" id="{75AFDF78-DB75-9D2B-8670-AB17112DC04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69" b="6869"/>
          <a:stretch/>
        </p:blipFill>
        <p:spPr>
          <a:xfrm>
            <a:off x="6743700" y="1268413"/>
            <a:ext cx="4876801" cy="4824883"/>
          </a:xfr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97FF33F8-3C73-4935-212A-EA74C678A197}"/>
              </a:ext>
            </a:extLst>
          </p:cNvPr>
          <p:cNvSpPr/>
          <p:nvPr/>
        </p:nvSpPr>
        <p:spPr>
          <a:xfrm>
            <a:off x="541020" y="4888005"/>
            <a:ext cx="2515164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Milestones</a:t>
            </a:r>
          </a:p>
        </p:txBody>
      </p:sp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A918079D-68DF-F7E1-84C0-A5418F7AEAF7}"/>
              </a:ext>
            </a:extLst>
          </p:cNvPr>
          <p:cNvSpPr/>
          <p:nvPr/>
        </p:nvSpPr>
        <p:spPr>
          <a:xfrm>
            <a:off x="2186926" y="4985045"/>
            <a:ext cx="4464182" cy="1068934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General planning of CO2 separation at the waste incineration Delfzijl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Planning of energy centers In Potsdam, </a:t>
            </a:r>
            <a:r>
              <a:rPr lang="en-US" sz="1200" dirty="0" err="1">
                <a:latin typeface="Arial"/>
                <a:cs typeface="Arial"/>
              </a:rPr>
              <a:t>Krampnitz</a:t>
            </a:r>
            <a:r>
              <a:rPr lang="en-US" sz="1200" dirty="0">
                <a:latin typeface="Arial"/>
                <a:cs typeface="Arial"/>
              </a:rPr>
              <a:t> and Bochum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Owner’s engineering for the high voltage grid in the Gulf region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471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DA1833F-2217-460B-5707-54D26549F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Business Unit </a:t>
            </a:r>
            <a:r>
              <a:rPr lang="de-DE" dirty="0" err="1"/>
              <a:t>Renewables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180BEAE-BCAB-BB87-7B45-BC4D422617E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dirty="0"/>
              <a:t>Dornier Group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9B07CD-88F3-9325-FAE0-6C741ACF0F9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t>13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A31BFE0-7F36-4FD5-5B72-315F1B526769}"/>
              </a:ext>
            </a:extLst>
          </p:cNvPr>
          <p:cNvSpPr/>
          <p:nvPr/>
        </p:nvSpPr>
        <p:spPr>
          <a:xfrm>
            <a:off x="577660" y="2630805"/>
            <a:ext cx="2515164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60 employees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8C2DAA4-5311-D2BF-9DE6-CC6BB0F82119}"/>
              </a:ext>
            </a:extLst>
          </p:cNvPr>
          <p:cNvSpPr/>
          <p:nvPr/>
        </p:nvSpPr>
        <p:spPr>
          <a:xfrm>
            <a:off x="606578" y="2062464"/>
            <a:ext cx="1896770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70 projects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E5784EC-7889-445F-9634-49CA9188F53D}"/>
              </a:ext>
            </a:extLst>
          </p:cNvPr>
          <p:cNvSpPr/>
          <p:nvPr/>
        </p:nvSpPr>
        <p:spPr>
          <a:xfrm>
            <a:off x="606577" y="1454104"/>
            <a:ext cx="2515164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EUR 3.1 million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1EE7FF4-101D-D45B-D0A3-844B4AFE7499}"/>
              </a:ext>
            </a:extLst>
          </p:cNvPr>
          <p:cNvSpPr/>
          <p:nvPr/>
        </p:nvSpPr>
        <p:spPr>
          <a:xfrm>
            <a:off x="574152" y="3326221"/>
            <a:ext cx="2783022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Our services</a:t>
            </a:r>
          </a:p>
        </p:txBody>
      </p:sp>
      <p:sp>
        <p:nvSpPr>
          <p:cNvPr id="14" name="Rounded Rectangle">
            <a:extLst>
              <a:ext uri="{FF2B5EF4-FFF2-40B4-BE49-F238E27FC236}">
                <a16:creationId xmlns:a16="http://schemas.microsoft.com/office/drawing/2014/main" id="{7DF2604A-3C2F-99F9-5169-933EBD814C25}"/>
              </a:ext>
            </a:extLst>
          </p:cNvPr>
          <p:cNvSpPr/>
          <p:nvPr/>
        </p:nvSpPr>
        <p:spPr>
          <a:xfrm>
            <a:off x="2873874" y="1644276"/>
            <a:ext cx="2827502" cy="333283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in 2021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13483626-6FF1-82AA-3C0F-FA8145085C63}"/>
              </a:ext>
            </a:extLst>
          </p:cNvPr>
          <p:cNvSpPr/>
          <p:nvPr/>
        </p:nvSpPr>
        <p:spPr>
          <a:xfrm>
            <a:off x="2298652" y="2282269"/>
            <a:ext cx="3607266" cy="295644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we realize on average per year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">
            <a:extLst>
              <a:ext uri="{FF2B5EF4-FFF2-40B4-BE49-F238E27FC236}">
                <a16:creationId xmlns:a16="http://schemas.microsoft.com/office/drawing/2014/main" id="{46A2EE83-2D01-0E37-2E91-58DBC3DA116F}"/>
              </a:ext>
            </a:extLst>
          </p:cNvPr>
          <p:cNvSpPr/>
          <p:nvPr/>
        </p:nvSpPr>
        <p:spPr>
          <a:xfrm>
            <a:off x="2655991" y="2828599"/>
            <a:ext cx="3045385" cy="320267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are currently working in the business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Rounded Rectangle">
            <a:extLst>
              <a:ext uri="{FF2B5EF4-FFF2-40B4-BE49-F238E27FC236}">
                <a16:creationId xmlns:a16="http://schemas.microsoft.com/office/drawing/2014/main" id="{B7C40378-AA6E-529E-3A0B-75F862B92507}"/>
              </a:ext>
            </a:extLst>
          </p:cNvPr>
          <p:cNvSpPr/>
          <p:nvPr/>
        </p:nvSpPr>
        <p:spPr>
          <a:xfrm>
            <a:off x="2506001" y="3827687"/>
            <a:ext cx="4004866" cy="280877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include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Solar PV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design and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major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replacement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&amp; Storage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DC20452-EAB4-7191-C6C7-11E02555E163}"/>
              </a:ext>
            </a:extLst>
          </p:cNvPr>
          <p:cNvSpPr/>
          <p:nvPr/>
        </p:nvSpPr>
        <p:spPr>
          <a:xfrm>
            <a:off x="571499" y="4402258"/>
            <a:ext cx="2515164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Milestones</a:t>
            </a:r>
          </a:p>
        </p:txBody>
      </p:sp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DDAB4A06-8986-240F-387D-B26423977B01}"/>
              </a:ext>
            </a:extLst>
          </p:cNvPr>
          <p:cNvSpPr/>
          <p:nvPr/>
        </p:nvSpPr>
        <p:spPr>
          <a:xfrm>
            <a:off x="2251528" y="4463273"/>
            <a:ext cx="4256030" cy="1503320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40 Projects in Solar and Wind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4 GW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4 Airport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Decarbonisation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and 7 Mining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Decarbonisation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5 Floating PV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13 wind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turbines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installed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Norway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and Germany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Placeholder 23" descr="A picture containing outdoor object, windmill&#10;&#10;Description automatically generated">
            <a:extLst>
              <a:ext uri="{FF2B5EF4-FFF2-40B4-BE49-F238E27FC236}">
                <a16:creationId xmlns:a16="http://schemas.microsoft.com/office/drawing/2014/main" id="{D7F96C0C-7F47-E9F4-357B-0CAAF39BB4F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2935" r="12935"/>
          <a:stretch>
            <a:fillRect/>
          </a:stretch>
        </p:blipFill>
        <p:spPr/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E097F8B-F343-3BC6-ABA6-0CB6DF7B7541}"/>
              </a:ext>
            </a:extLst>
          </p:cNvPr>
          <p:cNvSpPr txBox="1"/>
          <p:nvPr/>
        </p:nvSpPr>
        <p:spPr>
          <a:xfrm>
            <a:off x="10616751" y="4627321"/>
            <a:ext cx="79380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00" dirty="0" err="1"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Designed</a:t>
            </a:r>
            <a:r>
              <a:rPr lang="de-DE" sz="500" dirty="0"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sz="500" dirty="0" err="1"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</a:t>
            </a:r>
            <a:r>
              <a:rPr lang="de-DE" sz="500" dirty="0"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sz="500" dirty="0" err="1"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de-DE" sz="5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37676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DC825F17-0075-4225-BF1B-38E3C7E6F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Our Innovation Hub</a:t>
            </a:r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BF175BAE-DE6B-DA78-24D4-1F38E6B08FAC}"/>
              </a:ext>
            </a:extLst>
          </p:cNvPr>
          <p:cNvSpPr txBox="1">
            <a:spLocks/>
          </p:cNvSpPr>
          <p:nvPr/>
        </p:nvSpPr>
        <p:spPr>
          <a:xfrm>
            <a:off x="571183" y="1574656"/>
            <a:ext cx="5524817" cy="1029830"/>
          </a:xfrm>
          <a:prstGeom prst="rect">
            <a:avLst/>
          </a:prstGeom>
        </p:spPr>
        <p:txBody>
          <a:bodyPr/>
          <a:lstStyle>
            <a:lvl1pPr marL="357188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A6005C"/>
              </a:buClr>
              <a:buSzPct val="12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3286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SzPct val="70000"/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Font typeface="Symbol" pitchFamily="2" charset="2"/>
              <a:buChar char="-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5700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Font typeface="Wingdings" pitchFamily="2" charset="2"/>
              <a:buChar char="ü"/>
              <a:tabLst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Font typeface="Wingdings" pitchFamily="2" charset="2"/>
              <a:buChar char="Ø"/>
              <a:tabLst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indent="0">
              <a:lnSpc>
                <a:spcPct val="150000"/>
              </a:lnSpc>
              <a:buNone/>
            </a:pPr>
            <a:endParaRPr lang="de-DE" b="1">
              <a:solidFill>
                <a:schemeClr val="accent2"/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29BC5196-C979-86DD-62B3-D1F05FFA8C89}"/>
              </a:ext>
            </a:extLst>
          </p:cNvPr>
          <p:cNvSpPr txBox="1">
            <a:spLocks/>
          </p:cNvSpPr>
          <p:nvPr/>
        </p:nvSpPr>
        <p:spPr>
          <a:xfrm>
            <a:off x="571502" y="1345692"/>
            <a:ext cx="5524498" cy="193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7188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A6005C"/>
              </a:buClr>
              <a:buSzPct val="120000"/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3286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SzPct val="70000"/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Font typeface="Symbol" pitchFamily="2" charset="2"/>
              <a:buChar char="-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5700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Font typeface="Wingdings" pitchFamily="2" charset="2"/>
              <a:buChar char="ü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Font typeface="Wingdings" pitchFamily="2" charset="2"/>
              <a:buChar char="Ø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indent="0" fontAlgn="base">
              <a:lnSpc>
                <a:spcPct val="150000"/>
              </a:lnSpc>
              <a:buNone/>
            </a:pPr>
            <a:r>
              <a:rPr lang="de-DE" sz="1800"/>
              <a:t>Our Innovation Hub within Dornier </a:t>
            </a:r>
            <a:r>
              <a:rPr lang="de-DE" sz="1800" err="1"/>
              <a:t>is</a:t>
            </a:r>
            <a:r>
              <a:rPr lang="de-DE" sz="1800"/>
              <a:t> </a:t>
            </a:r>
            <a:r>
              <a:rPr lang="de-DE" sz="1800" err="1"/>
              <a:t>designed</a:t>
            </a:r>
            <a:r>
              <a:rPr lang="de-DE" sz="1800"/>
              <a:t> </a:t>
            </a:r>
            <a:r>
              <a:rPr lang="de-DE" sz="1800" err="1"/>
              <a:t>to</a:t>
            </a:r>
            <a:r>
              <a:rPr lang="de-DE" sz="1800"/>
              <a:t> foster the </a:t>
            </a:r>
            <a:r>
              <a:rPr lang="de-DE" sz="1800" b="1">
                <a:solidFill>
                  <a:schemeClr val="bg1"/>
                </a:solidFill>
                <a:highlight>
                  <a:srgbClr val="A6005C"/>
                </a:highlight>
              </a:rPr>
              <a:t>creative potential of employees</a:t>
            </a:r>
            <a:r>
              <a:rPr lang="de-DE" sz="1800"/>
              <a:t>, systematically capture </a:t>
            </a:r>
            <a:r>
              <a:rPr lang="de-DE" sz="1800" b="1">
                <a:solidFill>
                  <a:schemeClr val="bg1"/>
                </a:solidFill>
                <a:highlight>
                  <a:srgbClr val="A6005C"/>
                </a:highlight>
              </a:rPr>
              <a:t>new ideas</a:t>
            </a:r>
            <a:r>
              <a:rPr lang="de-DE" sz="1800"/>
              <a:t> and thus create </a:t>
            </a:r>
            <a:r>
              <a:rPr lang="de-DE" sz="1800" b="1">
                <a:solidFill>
                  <a:schemeClr val="bg1"/>
                </a:solidFill>
                <a:highlight>
                  <a:srgbClr val="A6005C"/>
                </a:highlight>
              </a:rPr>
              <a:t>market-ready innovations.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65ED8023-CF88-8787-751E-3F695F81CB94}"/>
              </a:ext>
            </a:extLst>
          </p:cNvPr>
          <p:cNvSpPr txBox="1">
            <a:spLocks/>
          </p:cNvSpPr>
          <p:nvPr/>
        </p:nvSpPr>
        <p:spPr>
          <a:xfrm>
            <a:off x="11135356" y="6399212"/>
            <a:ext cx="49910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C35040-22C3-664F-9283-255FA9903375}" type="slidenum">
              <a:rPr lang="de-DE" smtClean="0"/>
              <a:t>14</a:t>
            </a:fld>
            <a:endParaRPr lang="de-DE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F1E04744-FB91-6520-0D8B-B7F1D5BC638F}"/>
              </a:ext>
            </a:extLst>
          </p:cNvPr>
          <p:cNvSpPr txBox="1">
            <a:spLocks/>
          </p:cNvSpPr>
          <p:nvPr/>
        </p:nvSpPr>
        <p:spPr>
          <a:xfrm>
            <a:off x="541020" y="6399212"/>
            <a:ext cx="10259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Dornier Group Presentation</a:t>
            </a:r>
          </a:p>
        </p:txBody>
      </p:sp>
      <p:pic>
        <p:nvPicPr>
          <p:cNvPr id="10" name="Grafik 9" descr="Ein Bild, das Person, drinnen, Personen, Restaurant enthält.&#10;&#10;Automatisch generierte Beschreibung">
            <a:extLst>
              <a:ext uri="{FF2B5EF4-FFF2-40B4-BE49-F238E27FC236}">
                <a16:creationId xmlns:a16="http://schemas.microsoft.com/office/drawing/2014/main" id="{32B97FF2-ABA5-8CB3-F74C-D84CE43C5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0" t="14684" r="802" b="7205"/>
          <a:stretch/>
        </p:blipFill>
        <p:spPr>
          <a:xfrm>
            <a:off x="6751808" y="1336116"/>
            <a:ext cx="4890764" cy="2162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1" name="Grafik 10" descr="Ein Bild, das Text, Wand, Person, drinnen enthält.&#10;&#10;Automatisch generierte Beschreibung">
            <a:extLst>
              <a:ext uri="{FF2B5EF4-FFF2-40B4-BE49-F238E27FC236}">
                <a16:creationId xmlns:a16="http://schemas.microsoft.com/office/drawing/2014/main" id="{4D2A9A71-D373-F1F6-91A3-3AD628D68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1" t="4882" r="7231" b="32269"/>
          <a:stretch/>
        </p:blipFill>
        <p:spPr>
          <a:xfrm>
            <a:off x="6751808" y="3647577"/>
            <a:ext cx="4882657" cy="1921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9" name="Google Shape;773;p46">
            <a:extLst>
              <a:ext uri="{FF2B5EF4-FFF2-40B4-BE49-F238E27FC236}">
                <a16:creationId xmlns:a16="http://schemas.microsoft.com/office/drawing/2014/main" id="{B79EAAF6-0C67-9CBD-B593-8B5B738A8C3C}"/>
              </a:ext>
            </a:extLst>
          </p:cNvPr>
          <p:cNvSpPr/>
          <p:nvPr/>
        </p:nvSpPr>
        <p:spPr>
          <a:xfrm>
            <a:off x="509439" y="3756741"/>
            <a:ext cx="1405123" cy="1405451"/>
          </a:xfrm>
          <a:prstGeom prst="ellipse">
            <a:avLst/>
          </a:prstGeom>
          <a:solidFill>
            <a:srgbClr val="A6005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45713" tIns="45713" rIns="45713" bIns="45713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3600" b="1" dirty="0">
                <a:solidFill>
                  <a:schemeClr val="lt1"/>
                </a:solidFill>
                <a:latin typeface="IBM Plex Sans"/>
                <a:ea typeface="IBM Plex Sans"/>
                <a:cs typeface="IBM Plex Sans"/>
              </a:rPr>
              <a:t>32</a:t>
            </a:r>
            <a:endParaRPr sz="3600" b="1" dirty="0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algn="ctr"/>
            <a:r>
              <a:rPr lang="de-DE" b="1" err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Ideas</a:t>
            </a:r>
            <a:endParaRPr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2" name="Google Shape;774;p46">
            <a:extLst>
              <a:ext uri="{FF2B5EF4-FFF2-40B4-BE49-F238E27FC236}">
                <a16:creationId xmlns:a16="http://schemas.microsoft.com/office/drawing/2014/main" id="{19EE2BF6-3FF4-1DEB-E13B-FB3B303888F9}"/>
              </a:ext>
            </a:extLst>
          </p:cNvPr>
          <p:cNvSpPr/>
          <p:nvPr/>
        </p:nvSpPr>
        <p:spPr>
          <a:xfrm>
            <a:off x="2204369" y="3843631"/>
            <a:ext cx="1223660" cy="1223660"/>
          </a:xfrm>
          <a:prstGeom prst="ellipse">
            <a:avLst/>
          </a:prstGeom>
          <a:solidFill>
            <a:srgbClr val="A6005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45713" tIns="45713" rIns="45713" bIns="45713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3600" b="1" dirty="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7 </a:t>
            </a:r>
            <a:endParaRPr sz="3600" b="1" dirty="0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algn="ctr"/>
            <a:r>
              <a:rPr lang="de-DE" sz="1600" b="1" dirty="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Pitches</a:t>
            </a:r>
            <a:endParaRPr sz="1600" b="1" dirty="0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5" name="Google Shape;775;p46">
            <a:extLst>
              <a:ext uri="{FF2B5EF4-FFF2-40B4-BE49-F238E27FC236}">
                <a16:creationId xmlns:a16="http://schemas.microsoft.com/office/drawing/2014/main" id="{B9F0FF06-6478-A5F2-7E64-891E96B749E4}"/>
              </a:ext>
            </a:extLst>
          </p:cNvPr>
          <p:cNvSpPr/>
          <p:nvPr/>
        </p:nvSpPr>
        <p:spPr>
          <a:xfrm>
            <a:off x="3747916" y="3971046"/>
            <a:ext cx="969005" cy="969005"/>
          </a:xfrm>
          <a:prstGeom prst="ellipse">
            <a:avLst/>
          </a:prstGeom>
          <a:solidFill>
            <a:srgbClr val="A6005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13" rIns="0" bIns="45713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3200" b="1" dirty="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2</a:t>
            </a:r>
            <a:endParaRPr lang="de-DE" sz="3200" b="1" dirty="0">
              <a:solidFill>
                <a:schemeClr val="lt1"/>
              </a:solidFill>
              <a:latin typeface="IBM Plex Sans"/>
              <a:ea typeface="IBM Plex Sans"/>
              <a:cs typeface="IBM Plex Sans"/>
            </a:endParaRPr>
          </a:p>
          <a:p>
            <a:pPr algn="ctr"/>
            <a:r>
              <a:rPr lang="de-DE" sz="1100" b="1" dirty="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Vali-</a:t>
            </a:r>
            <a:r>
              <a:rPr lang="de-DE" sz="1100" b="1" err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dations</a:t>
            </a:r>
            <a:endParaRPr sz="1100" b="1" err="1">
              <a:solidFill>
                <a:schemeClr val="lt1"/>
              </a:solidFill>
              <a:latin typeface="IBM Plex Sans"/>
              <a:ea typeface="IBM Plex Sans"/>
              <a:cs typeface="IBM Plex Sans"/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3AF9D42E-C2D3-0670-5EC2-A12168B2DB3E}"/>
              </a:ext>
            </a:extLst>
          </p:cNvPr>
          <p:cNvCxnSpPr>
            <a:cxnSpLocks/>
          </p:cNvCxnSpPr>
          <p:nvPr/>
        </p:nvCxnSpPr>
        <p:spPr>
          <a:xfrm flipV="1">
            <a:off x="1914562" y="4459466"/>
            <a:ext cx="29286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AEA94B8D-5400-CBDE-065D-DA51628C1DCD}"/>
              </a:ext>
            </a:extLst>
          </p:cNvPr>
          <p:cNvCxnSpPr>
            <a:cxnSpLocks/>
          </p:cNvCxnSpPr>
          <p:nvPr/>
        </p:nvCxnSpPr>
        <p:spPr>
          <a:xfrm flipV="1">
            <a:off x="4711397" y="4505594"/>
            <a:ext cx="41318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775;p46">
            <a:extLst>
              <a:ext uri="{FF2B5EF4-FFF2-40B4-BE49-F238E27FC236}">
                <a16:creationId xmlns:a16="http://schemas.microsoft.com/office/drawing/2014/main" id="{F86C0425-2F0C-1631-A68F-E8909485BB74}"/>
              </a:ext>
            </a:extLst>
          </p:cNvPr>
          <p:cNvSpPr/>
          <p:nvPr/>
        </p:nvSpPr>
        <p:spPr>
          <a:xfrm>
            <a:off x="5101468" y="4001127"/>
            <a:ext cx="969005" cy="969005"/>
          </a:xfrm>
          <a:prstGeom prst="ellipse">
            <a:avLst/>
          </a:prstGeom>
          <a:solidFill>
            <a:srgbClr val="A6005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13" rIns="0" bIns="45713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800" b="1" dirty="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1</a:t>
            </a:r>
            <a:endParaRPr lang="de-DE" sz="2800" b="1" dirty="0">
              <a:solidFill>
                <a:schemeClr val="lt1"/>
              </a:solidFill>
              <a:latin typeface="IBM Plex Sans"/>
              <a:ea typeface="IBM Plex Sans"/>
              <a:cs typeface="IBM Plex Sans"/>
            </a:endParaRPr>
          </a:p>
          <a:p>
            <a:pPr algn="ctr"/>
            <a:r>
              <a:rPr lang="de-DE" sz="900" b="1" err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Prototyping</a:t>
            </a:r>
            <a:endParaRPr sz="900" b="1">
              <a:solidFill>
                <a:schemeClr val="lt1"/>
              </a:solidFill>
              <a:latin typeface="IBM Plex Sans"/>
              <a:ea typeface="IBM Plex Sans"/>
              <a:cs typeface="IBM Plex Sans"/>
            </a:endParaRP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3099AD29-7E4C-75FC-13BE-657F3E6A30FB}"/>
              </a:ext>
            </a:extLst>
          </p:cNvPr>
          <p:cNvCxnSpPr>
            <a:cxnSpLocks/>
          </p:cNvCxnSpPr>
          <p:nvPr/>
        </p:nvCxnSpPr>
        <p:spPr>
          <a:xfrm flipV="1">
            <a:off x="3398456" y="4489544"/>
            <a:ext cx="29286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238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DC825F17-0075-4225-BF1B-38E3C7E6F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Dornier Academy</a:t>
            </a:r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BF175BAE-DE6B-DA78-24D4-1F38E6B08FAC}"/>
              </a:ext>
            </a:extLst>
          </p:cNvPr>
          <p:cNvSpPr txBox="1">
            <a:spLocks/>
          </p:cNvSpPr>
          <p:nvPr/>
        </p:nvSpPr>
        <p:spPr>
          <a:xfrm>
            <a:off x="571183" y="1574656"/>
            <a:ext cx="5524817" cy="1029830"/>
          </a:xfrm>
          <a:prstGeom prst="rect">
            <a:avLst/>
          </a:prstGeom>
        </p:spPr>
        <p:txBody>
          <a:bodyPr/>
          <a:lstStyle>
            <a:lvl1pPr marL="357188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A6005C"/>
              </a:buClr>
              <a:buSzPct val="12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3286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SzPct val="70000"/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Font typeface="Symbol" pitchFamily="2" charset="2"/>
              <a:buChar char="-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5700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Font typeface="Wingdings" pitchFamily="2" charset="2"/>
              <a:buChar char="ü"/>
              <a:tabLst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Font typeface="Wingdings" pitchFamily="2" charset="2"/>
              <a:buChar char="Ø"/>
              <a:tabLst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indent="0">
              <a:lnSpc>
                <a:spcPct val="150000"/>
              </a:lnSpc>
              <a:buNone/>
            </a:pPr>
            <a:endParaRPr lang="de-DE" b="1">
              <a:solidFill>
                <a:schemeClr val="accent2"/>
              </a:solidFill>
            </a:endParaRP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29BC5196-C979-86DD-62B3-D1F05FFA8C89}"/>
              </a:ext>
            </a:extLst>
          </p:cNvPr>
          <p:cNvSpPr txBox="1">
            <a:spLocks/>
          </p:cNvSpPr>
          <p:nvPr/>
        </p:nvSpPr>
        <p:spPr>
          <a:xfrm>
            <a:off x="541020" y="1268413"/>
            <a:ext cx="5524498" cy="5053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7188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A6005C"/>
              </a:buClr>
              <a:buSzPct val="120000"/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3286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SzPct val="70000"/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Font typeface="Symbol" pitchFamily="2" charset="2"/>
              <a:buChar char="-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5700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Font typeface="Wingdings" pitchFamily="2" charset="2"/>
              <a:buChar char="ü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Font typeface="Wingdings" pitchFamily="2" charset="2"/>
              <a:buChar char="Ø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</a:pPr>
            <a:r>
              <a:rPr lang="en-US" sz="1400" dirty="0"/>
              <a:t>We will share our know-how worldwide in the context of advanced training and continuing education.</a:t>
            </a:r>
          </a:p>
          <a:p>
            <a:pPr fontAlgn="base">
              <a:lnSpc>
                <a:spcPct val="120000"/>
              </a:lnSpc>
            </a:pPr>
            <a:r>
              <a:rPr lang="en-US" sz="1400" dirty="0"/>
              <a:t>First projects successfully completed:</a:t>
            </a:r>
          </a:p>
          <a:p>
            <a:pPr lvl="1" fontAlgn="base">
              <a:lnSpc>
                <a:spcPct val="120000"/>
              </a:lnSpc>
            </a:pPr>
            <a:r>
              <a:rPr lang="en-US" sz="1400" dirty="0"/>
              <a:t>Power and Heat: "Modern heating industry - international trends and challenges for the Republic of Kazakhstan" (cooperation with Kazakhstan University).</a:t>
            </a:r>
          </a:p>
          <a:p>
            <a:pPr lvl="1" fontAlgn="base">
              <a:lnSpc>
                <a:spcPct val="120000"/>
              </a:lnSpc>
            </a:pPr>
            <a:r>
              <a:rPr lang="en-US" sz="1400" dirty="0"/>
              <a:t>Nuclear Services: Graduate college with TU Dresden on the dismantling of power plants</a:t>
            </a:r>
          </a:p>
          <a:p>
            <a:pPr lvl="1" fontAlgn="base">
              <a:lnSpc>
                <a:spcPct val="120000"/>
              </a:lnSpc>
            </a:pPr>
            <a:r>
              <a:rPr lang="en-US" sz="1400" dirty="0"/>
              <a:t>Podcast on the basics of nuclear technology </a:t>
            </a:r>
          </a:p>
          <a:p>
            <a:pPr lvl="1" fontAlgn="base">
              <a:lnSpc>
                <a:spcPct val="120000"/>
              </a:lnSpc>
            </a:pPr>
            <a:r>
              <a:rPr lang="en-US" sz="1400" dirty="0"/>
              <a:t>Water: Introduction into Hydrogeology &amp; Numerical Groundwater Modeling</a:t>
            </a:r>
          </a:p>
          <a:p>
            <a:pPr fontAlgn="base">
              <a:lnSpc>
                <a:spcPct val="120000"/>
              </a:lnSpc>
            </a:pPr>
            <a:r>
              <a:rPr lang="en-US" sz="1400" dirty="0"/>
              <a:t>Further expansion of activities and coordination of strategies and training programs ongoing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65ED8023-CF88-8787-751E-3F695F81CB94}"/>
              </a:ext>
            </a:extLst>
          </p:cNvPr>
          <p:cNvSpPr txBox="1">
            <a:spLocks/>
          </p:cNvSpPr>
          <p:nvPr/>
        </p:nvSpPr>
        <p:spPr>
          <a:xfrm>
            <a:off x="11135356" y="6399212"/>
            <a:ext cx="49910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C35040-22C3-664F-9283-255FA9903375}" type="slidenum">
              <a:rPr lang="de-DE" smtClean="0"/>
              <a:t>15</a:t>
            </a:fld>
            <a:endParaRPr lang="de-DE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F1E04744-FB91-6520-0D8B-B7F1D5BC638F}"/>
              </a:ext>
            </a:extLst>
          </p:cNvPr>
          <p:cNvSpPr txBox="1">
            <a:spLocks/>
          </p:cNvSpPr>
          <p:nvPr/>
        </p:nvSpPr>
        <p:spPr>
          <a:xfrm>
            <a:off x="541020" y="6399212"/>
            <a:ext cx="10259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Dornier Group Presentation</a:t>
            </a:r>
          </a:p>
        </p:txBody>
      </p:sp>
      <p:pic>
        <p:nvPicPr>
          <p:cNvPr id="9" name="Bildplatzhalter 11" descr="Ein Bild, das Person, Personen, Szene, Gruppe enthält.&#10;&#10;Automatisch generierte Beschreibung">
            <a:extLst>
              <a:ext uri="{FF2B5EF4-FFF2-40B4-BE49-F238E27FC236}">
                <a16:creationId xmlns:a16="http://schemas.microsoft.com/office/drawing/2014/main" id="{B777F215-ED66-22DD-7A53-3189AF9B66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0916" t="2038" r="18141" b="2038"/>
          <a:stretch/>
        </p:blipFill>
        <p:spPr>
          <a:xfrm>
            <a:off x="6743700" y="1268413"/>
            <a:ext cx="4897438" cy="4824883"/>
          </a:xfrm>
        </p:spPr>
      </p:pic>
    </p:spTree>
    <p:extLst>
      <p:ext uri="{BB962C8B-B14F-4D97-AF65-F5344CB8AC3E}">
        <p14:creationId xmlns:p14="http://schemas.microsoft.com/office/powerpoint/2010/main" val="2791729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Person, Himmel, Menschliches Gesicht, Kleidung enthält.&#10;&#10;Automatisch generierte Beschreibung">
            <a:extLst>
              <a:ext uri="{FF2B5EF4-FFF2-40B4-BE49-F238E27FC236}">
                <a16:creationId xmlns:a16="http://schemas.microsoft.com/office/drawing/2014/main" id="{48F33624-EBBA-8CE5-1E87-C8DC833735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348" r="11348"/>
          <a:stretch>
            <a:fillRect/>
          </a:stretch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0A2491-3026-5E67-A5BB-ADEC35F96A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hisham.ramahi@dornier-group.com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966CA2-4844-A51A-96D7-A8B8BBCFB5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5646" y="4453750"/>
            <a:ext cx="3168650" cy="835062"/>
          </a:xfrm>
        </p:spPr>
        <p:txBody>
          <a:bodyPr>
            <a:norm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00966565135876 00962796510519 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081AC61-E27C-11DF-8A36-9AAFB1C1DD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Hisham Ramahi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B74602D-1DCB-19A5-E78E-0C6B666D81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Business Relationship Manager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5BD737D-18F2-9249-36AB-78AC83AD9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1698783-3DC6-1A82-A879-76368C634E6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Dornier Group Presentation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8AD946D0-69BA-10B5-F4D9-A3799C8F534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4562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0A2491-3026-5E67-A5BB-ADEC35F96A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Raed.romhi@dornier-group.com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966CA2-4844-A51A-96D7-A8B8BBCFB5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5646" y="4453750"/>
            <a:ext cx="3974734" cy="835062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+962 (0)77 9999 007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+971 (0)56 2299 007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081AC61-E27C-11DF-8A36-9AAFB1C1DD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Raed Romhi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B74602D-1DCB-19A5-E78E-0C6B666D81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Head of MENA region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5BD737D-18F2-9249-36AB-78AC83AD9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1698783-3DC6-1A82-A879-76368C634E6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Dornier Group Presentation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8AD946D0-69BA-10B5-F4D9-A3799C8F534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t>17</a:t>
            </a:fld>
            <a:endParaRPr lang="de-DE"/>
          </a:p>
        </p:txBody>
      </p:sp>
      <p:pic>
        <p:nvPicPr>
          <p:cNvPr id="15" name="Bildplatzhalter 14" descr="Ein Bild, das Person, Himmel, Kleidung, Menschliches Gesicht enthält.&#10;&#10;Automatisch generierte Beschreibung">
            <a:extLst>
              <a:ext uri="{FF2B5EF4-FFF2-40B4-BE49-F238E27FC236}">
                <a16:creationId xmlns:a16="http://schemas.microsoft.com/office/drawing/2014/main" id="{DF634C20-707A-7C32-DF74-7F81918315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8258" r="282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5035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0A2491-3026-5E67-A5BB-ADEC35F96A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2"/>
              </a:rPr>
              <a:t>andre.zarse@dornier-group.com 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966CA2-4844-A51A-96D7-A8B8BBCFB5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5646" y="4453750"/>
            <a:ext cx="3974734" cy="835062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+49 172 3517649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081AC61-E27C-11DF-8A36-9AAFB1C1DD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André Zarse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B74602D-1DCB-19A5-E78E-0C6B666D81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Division Manager of Electrical- I&amp;C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5BD737D-18F2-9249-36AB-78AC83AD9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1698783-3DC6-1A82-A879-76368C634E6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Dornier Group Presentation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8AD946D0-69BA-10B5-F4D9-A3799C8F534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t>18</a:t>
            </a:fld>
            <a:endParaRPr lang="de-DE"/>
          </a:p>
        </p:txBody>
      </p:sp>
      <p:pic>
        <p:nvPicPr>
          <p:cNvPr id="14" name="Bildplatzhalter 13" descr="Ein Bild, das Person, Menschliches Gesicht, Krawatte, Kleidung enthält.&#10;&#10;Automatisch generierte Beschreibung">
            <a:extLst>
              <a:ext uri="{FF2B5EF4-FFF2-40B4-BE49-F238E27FC236}">
                <a16:creationId xmlns:a16="http://schemas.microsoft.com/office/drawing/2014/main" id="{C8A97F45-9FAD-1227-CD84-5ED8ACF1C7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907" r="25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3613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509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2A97789-C088-4792-B91B-4D32C10766B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4037" y="1292589"/>
            <a:ext cx="11087102" cy="365125"/>
          </a:xfrm>
        </p:spPr>
        <p:txBody>
          <a:bodyPr>
            <a:normAutofit fontScale="25000" lnSpcReduction="20000"/>
          </a:bodyPr>
          <a:lstStyle/>
          <a:p>
            <a:pPr marL="14288" indent="0" algn="r">
              <a:buNone/>
            </a:pPr>
            <a:endParaRPr lang="de-DE" sz="2800" b="1">
              <a:solidFill>
                <a:schemeClr val="bg1"/>
              </a:solidFill>
              <a:highlight>
                <a:srgbClr val="808080"/>
              </a:highlight>
            </a:endParaRPr>
          </a:p>
          <a:p>
            <a:pPr marL="14288" indent="0" algn="r">
              <a:buNone/>
            </a:pPr>
            <a:endParaRPr lang="de-DE" sz="800" b="1">
              <a:solidFill>
                <a:schemeClr val="bg1"/>
              </a:solidFill>
              <a:highlight>
                <a:srgbClr val="808080"/>
              </a:highlight>
            </a:endParaRPr>
          </a:p>
          <a:p>
            <a:pPr marL="14288" indent="0" algn="r">
              <a:buNone/>
            </a:pPr>
            <a:r>
              <a:rPr lang="de-DE" sz="2800" b="1">
                <a:solidFill>
                  <a:schemeClr val="bg1"/>
                </a:solidFill>
                <a:highlight>
                  <a:srgbClr val="808080"/>
                </a:highlight>
              </a:rPr>
              <a:t>Introduction of the</a:t>
            </a:r>
          </a:p>
          <a:p>
            <a:pPr marL="14288" indent="0" algn="r">
              <a:buNone/>
            </a:pPr>
            <a:r>
              <a:rPr lang="de-DE" sz="2800" b="1">
                <a:solidFill>
                  <a:schemeClr val="bg1"/>
                </a:solidFill>
                <a:highlight>
                  <a:srgbClr val="808080"/>
                </a:highlight>
              </a:rPr>
              <a:t>Innovation process</a:t>
            </a:r>
          </a:p>
          <a:p>
            <a:pPr marL="14288" indent="0" algn="r">
              <a:buNone/>
            </a:pPr>
            <a:r>
              <a:rPr lang="de-DE" sz="1200">
                <a:solidFill>
                  <a:schemeClr val="tx2"/>
                </a:solidFill>
              </a:rPr>
              <a:t>At Dornier Group, internally generated innovations</a:t>
            </a:r>
            <a:br>
              <a:rPr lang="de-DE" sz="1200">
                <a:solidFill>
                  <a:schemeClr val="tx2"/>
                </a:solidFill>
              </a:rPr>
            </a:br>
            <a:r>
              <a:rPr lang="de-DE" sz="1200">
                <a:solidFill>
                  <a:schemeClr val="tx2"/>
                </a:solidFill>
              </a:rPr>
              <a:t>innovations are to be recorded in a structured</a:t>
            </a:r>
            <a:br>
              <a:rPr lang="de-DE" sz="1200">
                <a:solidFill>
                  <a:schemeClr val="tx2"/>
                </a:solidFill>
              </a:rPr>
            </a:br>
            <a:r>
              <a:rPr lang="de-DE" sz="1200">
                <a:solidFill>
                  <a:schemeClr val="tx2"/>
                </a:solidFill>
              </a:rPr>
              <a:t>initial evaluation.</a:t>
            </a:r>
            <a:br>
              <a:rPr lang="de-DE" sz="1200">
                <a:solidFill>
                  <a:schemeClr val="tx2"/>
                </a:solidFill>
              </a:rPr>
            </a:br>
            <a:r>
              <a:rPr lang="de-DE" sz="1200">
                <a:solidFill>
                  <a:schemeClr val="tx2"/>
                </a:solidFill>
              </a:rPr>
              <a:t>This forms the basis for a subsequent</a:t>
            </a:r>
            <a:br>
              <a:rPr lang="de-DE" sz="1200">
                <a:solidFill>
                  <a:schemeClr val="tx2"/>
                </a:solidFill>
              </a:rPr>
            </a:br>
            <a:r>
              <a:rPr lang="de-DE" sz="1200">
                <a:solidFill>
                  <a:schemeClr val="tx2"/>
                </a:solidFill>
              </a:rPr>
              <a:t>subsequent comprehensive</a:t>
            </a:r>
            <a:br>
              <a:rPr lang="de-DE" sz="1200">
                <a:solidFill>
                  <a:schemeClr val="tx2"/>
                </a:solidFill>
              </a:rPr>
            </a:br>
            <a:r>
              <a:rPr lang="de-DE" sz="1200">
                <a:solidFill>
                  <a:schemeClr val="tx2"/>
                </a:solidFill>
              </a:rPr>
              <a:t>evaluation process.</a:t>
            </a:r>
          </a:p>
        </p:txBody>
      </p:sp>
      <p:pic>
        <p:nvPicPr>
          <p:cNvPr id="8" name="Picture 2" descr="Ein Bild, das Floß, mehrere enthält.&#10;&#10;Automatisch generierte Beschreibung">
            <a:extLst>
              <a:ext uri="{FF2B5EF4-FFF2-40B4-BE49-F238E27FC236}">
                <a16:creationId xmlns:a16="http://schemas.microsoft.com/office/drawing/2014/main" id="{64A9DA11-4B77-2562-2EAF-C13146D86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4" r="7940" b="1331"/>
          <a:stretch/>
        </p:blipFill>
        <p:spPr bwMode="auto">
          <a:xfrm>
            <a:off x="6743434" y="1768839"/>
            <a:ext cx="4876801" cy="265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0D9BEE12-0DB0-D1ED-5714-DA9D95CDA4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2" y="1657714"/>
            <a:ext cx="5714998" cy="2318074"/>
          </a:xfrm>
        </p:spPr>
        <p:txBody>
          <a:bodyPr>
            <a:noAutofit/>
          </a:bodyPr>
          <a:lstStyle/>
          <a:p>
            <a:pPr marL="14288" indent="0" fontAlgn="base">
              <a:lnSpc>
                <a:spcPct val="150000"/>
              </a:lnSpc>
              <a:buNone/>
            </a:pPr>
            <a:r>
              <a:rPr lang="de-DE" sz="1800"/>
              <a:t>At Dornier, we want </a:t>
            </a:r>
            <a:r>
              <a:rPr lang="de-DE" sz="1800" err="1"/>
              <a:t>to</a:t>
            </a:r>
            <a:r>
              <a:rPr lang="de-DE" sz="1800"/>
              <a:t> </a:t>
            </a:r>
            <a:r>
              <a:rPr lang="de-DE" sz="1800" err="1"/>
              <a:t>orient</a:t>
            </a:r>
            <a:r>
              <a:rPr lang="de-DE" sz="1800"/>
              <a:t> ourselves strategically and operationally with the </a:t>
            </a:r>
            <a:r>
              <a:rPr lang="de-DE" sz="1800" b="1">
                <a:solidFill>
                  <a:schemeClr val="bg1"/>
                </a:solidFill>
                <a:highlight>
                  <a:srgbClr val="A6005C"/>
                </a:highlight>
              </a:rPr>
              <a:t>"growth fields of tomorrow"</a:t>
            </a:r>
            <a:r>
              <a:rPr lang="de-DE" sz="1800" b="1">
                <a:solidFill>
                  <a:schemeClr val="bg1"/>
                </a:solidFill>
              </a:rPr>
              <a:t> </a:t>
            </a:r>
            <a:r>
              <a:rPr lang="de-DE" sz="1800" err="1"/>
              <a:t>that</a:t>
            </a:r>
            <a:r>
              <a:rPr lang="de-DE" sz="1800"/>
              <a:t> </a:t>
            </a:r>
            <a:r>
              <a:rPr lang="de-DE" sz="1800" err="1"/>
              <a:t>are</a:t>
            </a:r>
            <a:r>
              <a:rPr lang="de-DE" sz="1800"/>
              <a:t> </a:t>
            </a:r>
            <a:r>
              <a:rPr lang="de-DE" sz="1800" err="1"/>
              <a:t>emerging</a:t>
            </a:r>
            <a:r>
              <a:rPr lang="de-DE" sz="1800"/>
              <a:t> </a:t>
            </a:r>
            <a:r>
              <a:rPr lang="de-DE" sz="1800" err="1"/>
              <a:t>as</a:t>
            </a:r>
            <a:r>
              <a:rPr lang="de-DE" sz="1800"/>
              <a:t> a </a:t>
            </a:r>
            <a:r>
              <a:rPr lang="de-DE" sz="1800" err="1"/>
              <a:t>result</a:t>
            </a:r>
            <a:r>
              <a:rPr lang="de-DE" sz="1800"/>
              <a:t> of </a:t>
            </a:r>
            <a:r>
              <a:rPr lang="de-DE" sz="1800" err="1"/>
              <a:t>the</a:t>
            </a:r>
            <a:r>
              <a:rPr lang="de-DE" sz="1800" b="1">
                <a:solidFill>
                  <a:schemeClr val="bg1"/>
                </a:solidFill>
              </a:rPr>
              <a:t> </a:t>
            </a:r>
            <a:r>
              <a:rPr lang="de-DE" sz="1800" b="1">
                <a:solidFill>
                  <a:schemeClr val="bg1"/>
                </a:solidFill>
                <a:highlight>
                  <a:srgbClr val="A6005C"/>
                </a:highlight>
              </a:rPr>
              <a:t>electricity, heat, transport and </a:t>
            </a:r>
            <a:r>
              <a:rPr lang="de-DE" sz="1800" b="1" err="1">
                <a:solidFill>
                  <a:schemeClr val="bg1"/>
                </a:solidFill>
                <a:highlight>
                  <a:srgbClr val="A6005C"/>
                </a:highlight>
              </a:rPr>
              <a:t>water</a:t>
            </a:r>
            <a:r>
              <a:rPr lang="de-DE" sz="1800" b="1">
                <a:solidFill>
                  <a:schemeClr val="bg1"/>
                </a:solidFill>
                <a:highlight>
                  <a:srgbClr val="A6005C"/>
                </a:highlight>
              </a:rPr>
              <a:t> </a:t>
            </a:r>
            <a:r>
              <a:rPr lang="de-DE" sz="1800" b="1" err="1">
                <a:solidFill>
                  <a:schemeClr val="bg1"/>
                </a:solidFill>
                <a:highlight>
                  <a:srgbClr val="A6005C"/>
                </a:highlight>
              </a:rPr>
              <a:t>transition</a:t>
            </a:r>
            <a:r>
              <a:rPr lang="de-DE" sz="1800"/>
              <a:t> and </a:t>
            </a:r>
            <a:r>
              <a:rPr lang="de-DE" sz="1800" err="1"/>
              <a:t>thus</a:t>
            </a:r>
            <a:r>
              <a:rPr lang="de-DE" sz="1800"/>
              <a:t> make our contribution to a sustainable future.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6BCE09-A823-9B8F-62A0-996B8F102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Our vision of the future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F4162BDB-8D4B-16EA-F2C4-5883DB811CEC}"/>
              </a:ext>
            </a:extLst>
          </p:cNvPr>
          <p:cNvSpPr txBox="1">
            <a:spLocks/>
          </p:cNvSpPr>
          <p:nvPr/>
        </p:nvSpPr>
        <p:spPr>
          <a:xfrm>
            <a:off x="11135356" y="6399212"/>
            <a:ext cx="49910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C35040-22C3-664F-9283-255FA9903375}" type="slidenum">
              <a:rPr lang="de-DE" smtClean="0"/>
              <a:t>2</a:t>
            </a:fld>
            <a:endParaRPr lang="de-DE"/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F0B3CF3E-D436-D395-BCD6-5647C8BE5326}"/>
              </a:ext>
            </a:extLst>
          </p:cNvPr>
          <p:cNvSpPr txBox="1">
            <a:spLocks/>
          </p:cNvSpPr>
          <p:nvPr/>
        </p:nvSpPr>
        <p:spPr>
          <a:xfrm>
            <a:off x="541020" y="6399212"/>
            <a:ext cx="10259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Dornier Group Presentation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44B7B00-AC21-28A7-0108-73F74EB4D598}"/>
              </a:ext>
            </a:extLst>
          </p:cNvPr>
          <p:cNvGrpSpPr/>
          <p:nvPr/>
        </p:nvGrpSpPr>
        <p:grpSpPr>
          <a:xfrm>
            <a:off x="647701" y="4047383"/>
            <a:ext cx="933450" cy="762364"/>
            <a:chOff x="1343025" y="4042289"/>
            <a:chExt cx="1215113" cy="914400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70517889-177D-522A-7C24-155E85937BC6}"/>
                </a:ext>
              </a:extLst>
            </p:cNvPr>
            <p:cNvSpPr/>
            <p:nvPr/>
          </p:nvSpPr>
          <p:spPr>
            <a:xfrm>
              <a:off x="1343025" y="4042289"/>
              <a:ext cx="1215113" cy="9144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Grafik 3" descr="Wiedergabe mit einfarbiger Füllung">
              <a:hlinkClick r:id="rId3"/>
              <a:extLst>
                <a:ext uri="{FF2B5EF4-FFF2-40B4-BE49-F238E27FC236}">
                  <a16:creationId xmlns:a16="http://schemas.microsoft.com/office/drawing/2014/main" id="{BF560D22-BCB4-8A6E-D8BA-88199F566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94660" y="4185049"/>
              <a:ext cx="628881" cy="628881"/>
            </a:xfrm>
            <a:prstGeom prst="rect">
              <a:avLst/>
            </a:prstGeom>
          </p:spPr>
        </p:pic>
      </p:grp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8FAAFAB4-0ADE-30AC-C276-2093249CAD80}"/>
              </a:ext>
            </a:extLst>
          </p:cNvPr>
          <p:cNvSpPr txBox="1">
            <a:spLocks/>
          </p:cNvSpPr>
          <p:nvPr/>
        </p:nvSpPr>
        <p:spPr>
          <a:xfrm>
            <a:off x="667442" y="4809747"/>
            <a:ext cx="1215113" cy="543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7188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A6005C"/>
              </a:buClr>
              <a:buSzPct val="120000"/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3286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SzPct val="70000"/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Font typeface="Symbol" pitchFamily="2" charset="2"/>
              <a:buChar char="-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5700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Font typeface="Wingdings" pitchFamily="2" charset="2"/>
              <a:buChar char="ü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Font typeface="Wingdings" pitchFamily="2" charset="2"/>
              <a:buChar char="Ø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indent="0" fontAlgn="base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400" dirty="0"/>
              <a:t>YouTube</a:t>
            </a:r>
          </a:p>
        </p:txBody>
      </p:sp>
    </p:spTree>
    <p:extLst>
      <p:ext uri="{BB962C8B-B14F-4D97-AF65-F5344CB8AC3E}">
        <p14:creationId xmlns:p14="http://schemas.microsoft.com/office/powerpoint/2010/main" val="2797124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8AB7A-E52B-0CB5-693C-00367E665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The Dornier Group </a:t>
            </a:r>
            <a:r>
              <a:rPr lang="de-DE" err="1"/>
              <a:t>has</a:t>
            </a:r>
            <a:r>
              <a:rPr lang="de-DE"/>
              <a:t> </a:t>
            </a:r>
            <a:r>
              <a:rPr lang="de-DE" err="1"/>
              <a:t>grown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1950B4-9AF9-FA37-F7FE-6DD487CC75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Dornier Group Presentation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61EA7D-328F-39C2-23DC-BCD878606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t>3</a:t>
            </a:fld>
            <a:endParaRPr lang="de-DE"/>
          </a:p>
        </p:txBody>
      </p:sp>
      <p:sp>
        <p:nvSpPr>
          <p:cNvPr id="7" name="Pfeil nach rechts 6">
            <a:extLst>
              <a:ext uri="{FF2B5EF4-FFF2-40B4-BE49-F238E27FC236}">
                <a16:creationId xmlns:a16="http://schemas.microsoft.com/office/drawing/2014/main" id="{6FF08FBE-A462-6992-5C63-7D41423EC85D}"/>
              </a:ext>
            </a:extLst>
          </p:cNvPr>
          <p:cNvSpPr/>
          <p:nvPr/>
        </p:nvSpPr>
        <p:spPr>
          <a:xfrm>
            <a:off x="393700" y="1158624"/>
            <a:ext cx="8620017" cy="1238119"/>
          </a:xfrm>
          <a:prstGeom prst="rightArrow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/>
              <a:t>Acquisition Vattenfall Europe Power Consulting (VPC)</a:t>
            </a:r>
            <a:br>
              <a:rPr lang="de-DE" sz="1400"/>
            </a:br>
            <a:r>
              <a:rPr lang="de-DE" sz="1400"/>
              <a:t>today: Dornier Power and Heat GmbH</a:t>
            </a:r>
          </a:p>
        </p:txBody>
      </p:sp>
      <p:sp>
        <p:nvSpPr>
          <p:cNvPr id="8" name="Pfeil nach rechts 7">
            <a:extLst>
              <a:ext uri="{FF2B5EF4-FFF2-40B4-BE49-F238E27FC236}">
                <a16:creationId xmlns:a16="http://schemas.microsoft.com/office/drawing/2014/main" id="{1FEE5B86-C589-D979-769F-AB4CAA25C824}"/>
              </a:ext>
            </a:extLst>
          </p:cNvPr>
          <p:cNvSpPr/>
          <p:nvPr/>
        </p:nvSpPr>
        <p:spPr>
          <a:xfrm>
            <a:off x="1252967" y="1769553"/>
            <a:ext cx="7760750" cy="1238119"/>
          </a:xfrm>
          <a:prstGeom prst="rightArrow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/>
              <a:t>Acquisition of 50 % of </a:t>
            </a:r>
            <a:r>
              <a:rPr lang="de-DE" sz="1400" err="1"/>
              <a:t>Encotec </a:t>
            </a:r>
            <a:r>
              <a:rPr lang="de-DE" sz="1400"/>
              <a:t>Energy (India) </a:t>
            </a:r>
            <a:r>
              <a:rPr lang="de-DE" sz="1400" err="1"/>
              <a:t>Pvt. </a:t>
            </a:r>
            <a:r>
              <a:rPr lang="de-DE" sz="1400"/>
              <a:t>Ltd.</a:t>
            </a:r>
          </a:p>
        </p:txBody>
      </p:sp>
      <p:sp>
        <p:nvSpPr>
          <p:cNvPr id="9" name="Pfeil nach rechts 8">
            <a:extLst>
              <a:ext uri="{FF2B5EF4-FFF2-40B4-BE49-F238E27FC236}">
                <a16:creationId xmlns:a16="http://schemas.microsoft.com/office/drawing/2014/main" id="{BD03C2A9-3F09-5DF8-3A99-3DD0182EF322}"/>
              </a:ext>
            </a:extLst>
          </p:cNvPr>
          <p:cNvSpPr/>
          <p:nvPr/>
        </p:nvSpPr>
        <p:spPr>
          <a:xfrm>
            <a:off x="2112232" y="2380482"/>
            <a:ext cx="6901486" cy="1238119"/>
          </a:xfrm>
          <a:prstGeom prst="rightArrow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/>
              <a:t>Foundation of </a:t>
            </a:r>
            <a:r>
              <a:rPr lang="de-DE" sz="1400" err="1"/>
              <a:t>Conwico </a:t>
            </a:r>
            <a:r>
              <a:rPr lang="de-DE" sz="1400"/>
              <a:t>GmbH</a:t>
            </a:r>
            <a:br>
              <a:rPr lang="de-DE" sz="1400"/>
            </a:br>
            <a:r>
              <a:rPr lang="de-DE" sz="1400"/>
              <a:t>today: Dornier Construction and Services GmbH</a:t>
            </a:r>
          </a:p>
        </p:txBody>
      </p:sp>
      <p:sp>
        <p:nvSpPr>
          <p:cNvPr id="10" name="Pfeil nach rechts 9">
            <a:extLst>
              <a:ext uri="{FF2B5EF4-FFF2-40B4-BE49-F238E27FC236}">
                <a16:creationId xmlns:a16="http://schemas.microsoft.com/office/drawing/2014/main" id="{AD11F1B8-67CB-145E-149B-A22E535AAE3F}"/>
              </a:ext>
            </a:extLst>
          </p:cNvPr>
          <p:cNvSpPr/>
          <p:nvPr/>
        </p:nvSpPr>
        <p:spPr>
          <a:xfrm>
            <a:off x="2971493" y="2991411"/>
            <a:ext cx="6042225" cy="1238119"/>
          </a:xfrm>
          <a:prstGeom prst="rightArrow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/>
              <a:t>Acquisition Dornier Consulting International GmbH</a:t>
            </a:r>
          </a:p>
        </p:txBody>
      </p:sp>
      <p:sp>
        <p:nvSpPr>
          <p:cNvPr id="11" name="Pfeil nach rechts 10">
            <a:extLst>
              <a:ext uri="{FF2B5EF4-FFF2-40B4-BE49-F238E27FC236}">
                <a16:creationId xmlns:a16="http://schemas.microsoft.com/office/drawing/2014/main" id="{0045BD51-9E38-B6EA-3936-729D8CA9520F}"/>
              </a:ext>
            </a:extLst>
          </p:cNvPr>
          <p:cNvSpPr/>
          <p:nvPr/>
        </p:nvSpPr>
        <p:spPr>
          <a:xfrm>
            <a:off x="3830757" y="3610470"/>
            <a:ext cx="5182960" cy="1238119"/>
          </a:xfrm>
          <a:prstGeom prst="rightArrow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/>
              <a:t>Acquisition of 50 % of </a:t>
            </a:r>
            <a:r>
              <a:rPr lang="de-DE" sz="1400" err="1"/>
              <a:t>Suntrace </a:t>
            </a:r>
            <a:r>
              <a:rPr lang="de-DE" sz="1400"/>
              <a:t>GmbH</a:t>
            </a:r>
            <a:br>
              <a:rPr lang="de-DE" sz="1400"/>
            </a:br>
            <a:r>
              <a:rPr lang="de-DE" sz="1400"/>
              <a:t>today: Dornier </a:t>
            </a:r>
            <a:r>
              <a:rPr lang="de-DE" sz="1400" err="1"/>
              <a:t>Suntrace </a:t>
            </a:r>
            <a:r>
              <a:rPr lang="de-DE" sz="1400"/>
              <a:t>GmbH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F77E95DD-E4D7-2995-097F-CA0D7A962D66}"/>
              </a:ext>
            </a:extLst>
          </p:cNvPr>
          <p:cNvSpPr/>
          <p:nvPr/>
        </p:nvSpPr>
        <p:spPr>
          <a:xfrm>
            <a:off x="4686298" y="4229529"/>
            <a:ext cx="4327419" cy="1238119"/>
          </a:xfrm>
          <a:prstGeom prst="rightArrow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200"/>
              <a:t>Foundation of VPC Nukleare Dienstleistungen GmbH, </a:t>
            </a:r>
            <a:r>
              <a:rPr lang="de-DE" sz="1200" err="1"/>
              <a:t>today</a:t>
            </a:r>
            <a:r>
              <a:rPr lang="de-DE" sz="1200"/>
              <a:t>: Dornier </a:t>
            </a:r>
            <a:r>
              <a:rPr lang="de-DE" sz="1200" err="1"/>
              <a:t>Nuclear</a:t>
            </a:r>
            <a:r>
              <a:rPr lang="de-DE" sz="1200"/>
              <a:t> Services GmbH</a:t>
            </a:r>
            <a:br>
              <a:rPr lang="de-DE" sz="1200"/>
            </a:br>
            <a:r>
              <a:rPr lang="de-DE" sz="1200"/>
              <a:t>Integration of BFUB into Dornier Power and Heat GmbH</a:t>
            </a:r>
          </a:p>
        </p:txBody>
      </p:sp>
      <p:sp>
        <p:nvSpPr>
          <p:cNvPr id="13" name="Pfeil nach rechts 12">
            <a:extLst>
              <a:ext uri="{FF2B5EF4-FFF2-40B4-BE49-F238E27FC236}">
                <a16:creationId xmlns:a16="http://schemas.microsoft.com/office/drawing/2014/main" id="{91779244-E71C-3481-C052-78A90A8F9B27}"/>
              </a:ext>
            </a:extLst>
          </p:cNvPr>
          <p:cNvSpPr/>
          <p:nvPr/>
        </p:nvSpPr>
        <p:spPr>
          <a:xfrm>
            <a:off x="5547504" y="4861761"/>
            <a:ext cx="3466214" cy="1238119"/>
          </a:xfrm>
          <a:prstGeom prst="rightArrow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50"/>
              <a:t>Acquisition of IBS Technik GmbH and integration into Dornier Construction and Services GmbH, </a:t>
            </a:r>
            <a:r>
              <a:rPr lang="de-DE" sz="1050" err="1"/>
              <a:t>Foundation</a:t>
            </a:r>
            <a:r>
              <a:rPr lang="de-DE" sz="1050"/>
              <a:t> of Dornier Group India and DCS Romania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2A56DE0-DAE9-0DDE-44EE-6416B36E3145}"/>
              </a:ext>
            </a:extLst>
          </p:cNvPr>
          <p:cNvSpPr/>
          <p:nvPr/>
        </p:nvSpPr>
        <p:spPr>
          <a:xfrm>
            <a:off x="393700" y="2088346"/>
            <a:ext cx="85926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b="1">
                <a:solidFill>
                  <a:schemeClr val="tx2"/>
                </a:solidFill>
              </a:rPr>
              <a:t>2014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0E3C994-62AC-2E19-52E6-CA7CC6E73EE6}"/>
              </a:ext>
            </a:extLst>
          </p:cNvPr>
          <p:cNvSpPr/>
          <p:nvPr/>
        </p:nvSpPr>
        <p:spPr>
          <a:xfrm>
            <a:off x="1252965" y="2703464"/>
            <a:ext cx="85926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b="1">
                <a:solidFill>
                  <a:schemeClr val="tx2"/>
                </a:solidFill>
              </a:rPr>
              <a:t>2016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9787F8C-F1D0-37A9-E82F-98F39FEB45BB}"/>
              </a:ext>
            </a:extLst>
          </p:cNvPr>
          <p:cNvSpPr/>
          <p:nvPr/>
        </p:nvSpPr>
        <p:spPr>
          <a:xfrm>
            <a:off x="2112229" y="3312687"/>
            <a:ext cx="85926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b="1">
                <a:solidFill>
                  <a:schemeClr val="tx2"/>
                </a:solidFill>
              </a:rPr>
              <a:t>2017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41F12A9-2EAC-6467-8364-E4A9FD99F1DE}"/>
              </a:ext>
            </a:extLst>
          </p:cNvPr>
          <p:cNvSpPr/>
          <p:nvPr/>
        </p:nvSpPr>
        <p:spPr>
          <a:xfrm>
            <a:off x="2971492" y="3909607"/>
            <a:ext cx="85926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b="1">
                <a:solidFill>
                  <a:schemeClr val="tx2"/>
                </a:solidFill>
              </a:rPr>
              <a:t>2018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7207ADF-495E-C59E-42B8-B2509D0FF299}"/>
              </a:ext>
            </a:extLst>
          </p:cNvPr>
          <p:cNvSpPr/>
          <p:nvPr/>
        </p:nvSpPr>
        <p:spPr>
          <a:xfrm>
            <a:off x="3827035" y="4531334"/>
            <a:ext cx="85926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b="1">
                <a:solidFill>
                  <a:schemeClr val="tx2"/>
                </a:solidFill>
              </a:rPr>
              <a:t>2019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649CE454-8F82-072B-B007-BD43AF5496DF}"/>
              </a:ext>
            </a:extLst>
          </p:cNvPr>
          <p:cNvSpPr/>
          <p:nvPr/>
        </p:nvSpPr>
        <p:spPr>
          <a:xfrm>
            <a:off x="4686299" y="5156971"/>
            <a:ext cx="85926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b="1">
                <a:solidFill>
                  <a:schemeClr val="tx2"/>
                </a:solidFill>
              </a:rPr>
              <a:t>2020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B55D98F1-1E3F-A709-9CC5-07FE6C1044BA}"/>
              </a:ext>
            </a:extLst>
          </p:cNvPr>
          <p:cNvSpPr/>
          <p:nvPr/>
        </p:nvSpPr>
        <p:spPr>
          <a:xfrm>
            <a:off x="5545564" y="5782608"/>
            <a:ext cx="859265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b="1">
                <a:solidFill>
                  <a:schemeClr val="tx2"/>
                </a:solidFill>
              </a:rPr>
              <a:t>2021</a:t>
            </a:r>
          </a:p>
        </p:txBody>
      </p:sp>
      <p:sp>
        <p:nvSpPr>
          <p:cNvPr id="3" name="Pfeil nach rechts 6">
            <a:extLst>
              <a:ext uri="{FF2B5EF4-FFF2-40B4-BE49-F238E27FC236}">
                <a16:creationId xmlns:a16="http://schemas.microsoft.com/office/drawing/2014/main" id="{5DDE38C0-F10A-7FFF-3F5F-8A87980DE437}"/>
              </a:ext>
            </a:extLst>
          </p:cNvPr>
          <p:cNvSpPr/>
          <p:nvPr/>
        </p:nvSpPr>
        <p:spPr>
          <a:xfrm>
            <a:off x="9050528" y="1416678"/>
            <a:ext cx="859266" cy="4403846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50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6BDDF3F-DCB2-B221-2256-23AEBD96B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434" y="3429000"/>
            <a:ext cx="1820244" cy="43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43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platzhalter 18" descr="Ein Bild, das Text, Gebäude, drinnen enthält.&#10;&#10;Automatisch generierte Beschreibung">
            <a:extLst>
              <a:ext uri="{FF2B5EF4-FFF2-40B4-BE49-F238E27FC236}">
                <a16:creationId xmlns:a16="http://schemas.microsoft.com/office/drawing/2014/main" id="{4A6C665E-2D84-BC08-75FC-BEA8E5253B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3" t="29959" r="42738" b="3878"/>
          <a:stretch/>
        </p:blipFill>
        <p:spPr>
          <a:xfrm>
            <a:off x="5066388" y="1666526"/>
            <a:ext cx="2075876" cy="19399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FFDE9B-DFC3-ABA7-3C41-EFD0B0EFF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Company and </a:t>
            </a:r>
            <a:r>
              <a:rPr lang="de-DE" dirty="0" err="1"/>
              <a:t>knowledge</a:t>
            </a:r>
            <a:r>
              <a:rPr lang="de-DE" dirty="0"/>
              <a:t> united in </a:t>
            </a:r>
            <a:r>
              <a:rPr lang="de-DE" dirty="0" err="1"/>
              <a:t>five</a:t>
            </a:r>
            <a:r>
              <a:rPr lang="de-DE" dirty="0"/>
              <a:t> Business Units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C0A1DC-C213-5878-3C2F-C1BA955F5C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Dornier Group Presentation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E52EC457-0565-713A-AD61-BE8B147C58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t>4</a:t>
            </a:fld>
            <a:endParaRPr lang="de-DE"/>
          </a:p>
        </p:txBody>
      </p:sp>
      <p:pic>
        <p:nvPicPr>
          <p:cNvPr id="15" name="Grafik 14" descr="Ein Bild, das Himmel, draußen, Person enthält.&#10;&#10;Automatisch generierte Beschreibung">
            <a:extLst>
              <a:ext uri="{FF2B5EF4-FFF2-40B4-BE49-F238E27FC236}">
                <a16:creationId xmlns:a16="http://schemas.microsoft.com/office/drawing/2014/main" id="{E393F178-A313-BCD9-9B5F-17BD77687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93" r="1443"/>
          <a:stretch/>
        </p:blipFill>
        <p:spPr>
          <a:xfrm flipH="1">
            <a:off x="9554916" y="1658158"/>
            <a:ext cx="2073110" cy="194830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FCA608C-7219-8BDA-DED6-AF0C2CB18A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4013" y="1673606"/>
            <a:ext cx="2068564" cy="193330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01D3A45-F87A-5747-2E33-F658DBEC31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814" y="1666100"/>
            <a:ext cx="2069998" cy="1940809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A3CC5778-A7BB-3F46-AB10-8880D8D21391}"/>
              </a:ext>
            </a:extLst>
          </p:cNvPr>
          <p:cNvSpPr/>
          <p:nvPr/>
        </p:nvSpPr>
        <p:spPr>
          <a:xfrm>
            <a:off x="2812577" y="1148807"/>
            <a:ext cx="2070000" cy="5232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A53F9F6E-6859-9DB6-4612-AF09EAEEE893}"/>
              </a:ext>
            </a:extLst>
          </p:cNvPr>
          <p:cNvSpPr/>
          <p:nvPr/>
        </p:nvSpPr>
        <p:spPr>
          <a:xfrm>
            <a:off x="557248" y="1144459"/>
            <a:ext cx="2070000" cy="5232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MOBILITY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35A21FAF-89F2-C95D-CC6B-DF9600FBA235}"/>
              </a:ext>
            </a:extLst>
          </p:cNvPr>
          <p:cNvSpPr txBox="1"/>
          <p:nvPr/>
        </p:nvSpPr>
        <p:spPr>
          <a:xfrm flipH="1">
            <a:off x="585705" y="2935906"/>
            <a:ext cx="20415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>
                <a:solidFill>
                  <a:schemeClr val="bg1"/>
                </a:solidFill>
                <a:highlight>
                  <a:srgbClr val="A6005C"/>
                </a:highlight>
              </a:rPr>
              <a:t>The designers</a:t>
            </a:r>
          </a:p>
          <a:p>
            <a:r>
              <a:rPr lang="de-DE" sz="1300">
                <a:solidFill>
                  <a:schemeClr val="bg1"/>
                </a:solidFill>
                <a:highlight>
                  <a:srgbClr val="A6005C"/>
                </a:highlight>
              </a:rPr>
              <a:t>of mobility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5114A837-75E4-3116-913C-B25183391115}"/>
              </a:ext>
            </a:extLst>
          </p:cNvPr>
          <p:cNvSpPr txBox="1"/>
          <p:nvPr/>
        </p:nvSpPr>
        <p:spPr>
          <a:xfrm flipH="1">
            <a:off x="5066471" y="2935906"/>
            <a:ext cx="20707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>
                <a:solidFill>
                  <a:schemeClr val="bg1"/>
                </a:solidFill>
                <a:highlight>
                  <a:srgbClr val="A6005C"/>
                </a:highlight>
              </a:rPr>
              <a:t>The professionals</a:t>
            </a:r>
          </a:p>
          <a:p>
            <a:r>
              <a:rPr lang="de-DE" sz="1300">
                <a:solidFill>
                  <a:schemeClr val="bg1"/>
                </a:solidFill>
                <a:highlight>
                  <a:srgbClr val="A6005C"/>
                </a:highlight>
              </a:rPr>
              <a:t>for nuclear technology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D9623CDF-B3C3-90D5-6651-CFFA10CF14E4}"/>
              </a:ext>
            </a:extLst>
          </p:cNvPr>
          <p:cNvSpPr txBox="1"/>
          <p:nvPr/>
        </p:nvSpPr>
        <p:spPr>
          <a:xfrm flipH="1">
            <a:off x="9553227" y="2934327"/>
            <a:ext cx="20714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>
                <a:solidFill>
                  <a:schemeClr val="bg1"/>
                </a:solidFill>
                <a:highlight>
                  <a:srgbClr val="A6005C"/>
                </a:highlight>
              </a:rPr>
              <a:t>The companions</a:t>
            </a:r>
          </a:p>
          <a:p>
            <a:r>
              <a:rPr lang="de-DE" sz="1300">
                <a:solidFill>
                  <a:schemeClr val="bg1"/>
                </a:solidFill>
                <a:highlight>
                  <a:srgbClr val="A6005C"/>
                </a:highlight>
              </a:rPr>
              <a:t>the energy turnaround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624332AB-FA86-51C9-AB16-C08DF36EA443}"/>
              </a:ext>
            </a:extLst>
          </p:cNvPr>
          <p:cNvSpPr txBox="1"/>
          <p:nvPr/>
        </p:nvSpPr>
        <p:spPr>
          <a:xfrm flipH="1">
            <a:off x="2811143" y="2935906"/>
            <a:ext cx="20714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>
                <a:solidFill>
                  <a:schemeClr val="bg1"/>
                </a:solidFill>
                <a:highlight>
                  <a:srgbClr val="A6005C"/>
                </a:highlight>
              </a:rPr>
              <a:t>The specialists</a:t>
            </a:r>
          </a:p>
          <a:p>
            <a:r>
              <a:rPr lang="de-DE" sz="1300">
                <a:solidFill>
                  <a:schemeClr val="bg1"/>
                </a:solidFill>
                <a:highlight>
                  <a:srgbClr val="A6005C"/>
                </a:highlight>
              </a:rPr>
              <a:t>for water resources</a:t>
            </a: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81134C9D-DEC9-B4B5-8C3D-59A514D07D9C}"/>
              </a:ext>
            </a:extLst>
          </p:cNvPr>
          <p:cNvSpPr/>
          <p:nvPr/>
        </p:nvSpPr>
        <p:spPr>
          <a:xfrm>
            <a:off x="9554661" y="1142880"/>
            <a:ext cx="2070000" cy="5232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RENEWABLES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03C490A1-9D25-5152-7AAE-BDDDB69DB4ED}"/>
              </a:ext>
            </a:extLst>
          </p:cNvPr>
          <p:cNvSpPr/>
          <p:nvPr/>
        </p:nvSpPr>
        <p:spPr>
          <a:xfrm>
            <a:off x="5063342" y="1142880"/>
            <a:ext cx="2084792" cy="5232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SERVICES</a:t>
            </a:r>
          </a:p>
        </p:txBody>
      </p:sp>
      <p:pic>
        <p:nvPicPr>
          <p:cNvPr id="56" name="Grafik 55" descr="Ein Bild, das Text, Person, drinnen enthält.&#10;&#10;Automatisch generierte Beschreibung">
            <a:extLst>
              <a:ext uri="{FF2B5EF4-FFF2-40B4-BE49-F238E27FC236}">
                <a16:creationId xmlns:a16="http://schemas.microsoft.com/office/drawing/2014/main" id="{A68EAF7B-D70F-D190-FDC5-A5F51114D0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7217" y="1666101"/>
            <a:ext cx="2059138" cy="1940360"/>
          </a:xfrm>
          <a:prstGeom prst="rect">
            <a:avLst/>
          </a:prstGeom>
        </p:spPr>
      </p:pic>
      <p:sp>
        <p:nvSpPr>
          <p:cNvPr id="57" name="Rechteck 56">
            <a:extLst>
              <a:ext uri="{FF2B5EF4-FFF2-40B4-BE49-F238E27FC236}">
                <a16:creationId xmlns:a16="http://schemas.microsoft.com/office/drawing/2014/main" id="{2A4F26EA-90C1-1D22-9408-65288CDC1ACB}"/>
              </a:ext>
            </a:extLst>
          </p:cNvPr>
          <p:cNvSpPr/>
          <p:nvPr/>
        </p:nvSpPr>
        <p:spPr>
          <a:xfrm>
            <a:off x="7327217" y="1142880"/>
            <a:ext cx="2059138" cy="5232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lvl="0" algn="ctr"/>
            <a:r>
              <a:rPr lang="en-GB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AND HEAT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764DD94E-2131-5147-350E-A94814D92E39}"/>
              </a:ext>
            </a:extLst>
          </p:cNvPr>
          <p:cNvSpPr txBox="1"/>
          <p:nvPr/>
        </p:nvSpPr>
        <p:spPr>
          <a:xfrm flipH="1">
            <a:off x="7316356" y="2934327"/>
            <a:ext cx="2069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>
                <a:solidFill>
                  <a:schemeClr val="bg1"/>
                </a:solidFill>
                <a:highlight>
                  <a:srgbClr val="A6005C"/>
                </a:highlight>
              </a:rPr>
              <a:t>The experts</a:t>
            </a:r>
            <a:br>
              <a:rPr lang="de-DE" sz="1300">
                <a:solidFill>
                  <a:schemeClr val="bg1"/>
                </a:solidFill>
                <a:highlight>
                  <a:srgbClr val="A6005C"/>
                </a:highlight>
              </a:rPr>
            </a:br>
            <a:r>
              <a:rPr lang="de-DE" sz="1300">
                <a:solidFill>
                  <a:schemeClr val="bg1"/>
                </a:solidFill>
                <a:highlight>
                  <a:srgbClr val="A6005C"/>
                </a:highlight>
              </a:rPr>
              <a:t>for energy</a:t>
            </a:r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24212E46-0B0F-8987-9457-D6F9435F0D5A}"/>
              </a:ext>
            </a:extLst>
          </p:cNvPr>
          <p:cNvSpPr/>
          <p:nvPr/>
        </p:nvSpPr>
        <p:spPr>
          <a:xfrm>
            <a:off x="541020" y="3665406"/>
            <a:ext cx="2084792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Railroad Systems &amp;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CF00FD4E-5572-B3D9-D691-9637AAB7E9C5}"/>
              </a:ext>
            </a:extLst>
          </p:cNvPr>
          <p:cNvSpPr/>
          <p:nvPr/>
        </p:nvSpPr>
        <p:spPr>
          <a:xfrm>
            <a:off x="549146" y="4204015"/>
            <a:ext cx="2084792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Mobility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&amp; Transport Systems</a:t>
            </a:r>
          </a:p>
        </p:txBody>
      </p:sp>
      <p:sp>
        <p:nvSpPr>
          <p:cNvPr id="6" name="Rounded Rectangle">
            <a:extLst>
              <a:ext uri="{FF2B5EF4-FFF2-40B4-BE49-F238E27FC236}">
                <a16:creationId xmlns:a16="http://schemas.microsoft.com/office/drawing/2014/main" id="{D0D0D3BE-AA15-A4AE-D60E-58EF5932BF93}"/>
              </a:ext>
            </a:extLst>
          </p:cNvPr>
          <p:cNvSpPr/>
          <p:nvPr/>
        </p:nvSpPr>
        <p:spPr>
          <a:xfrm>
            <a:off x="541020" y="4732272"/>
            <a:ext cx="2084792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Green Transport </a:t>
            </a:r>
          </a:p>
          <a:p>
            <a:pPr algn="ctr"/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incl. E-Mobility</a:t>
            </a:r>
          </a:p>
        </p:txBody>
      </p:sp>
      <p:sp>
        <p:nvSpPr>
          <p:cNvPr id="7" name="Rounded Rectangle">
            <a:extLst>
              <a:ext uri="{FF2B5EF4-FFF2-40B4-BE49-F238E27FC236}">
                <a16:creationId xmlns:a16="http://schemas.microsoft.com/office/drawing/2014/main" id="{28BFA26F-3C81-388B-733C-08ABE54B9C06}"/>
              </a:ext>
            </a:extLst>
          </p:cNvPr>
          <p:cNvSpPr/>
          <p:nvPr/>
        </p:nvSpPr>
        <p:spPr>
          <a:xfrm>
            <a:off x="2811143" y="5269919"/>
            <a:ext cx="2084792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 err="1">
                <a:latin typeface="Arial" panose="020B0604020202020204" pitchFamily="34" charset="0"/>
                <a:cs typeface="Arial" panose="020B0604020202020204" pitchFamily="34" charset="0"/>
              </a:rPr>
              <a:t>Groundwater</a:t>
            </a:r>
            <a:endParaRPr lang="de-DE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8" name="Rounded Rectangle">
            <a:extLst>
              <a:ext uri="{FF2B5EF4-FFF2-40B4-BE49-F238E27FC236}">
                <a16:creationId xmlns:a16="http://schemas.microsoft.com/office/drawing/2014/main" id="{9F0FC55B-7AC3-B46C-737D-5C4065E4B647}"/>
              </a:ext>
            </a:extLst>
          </p:cNvPr>
          <p:cNvSpPr/>
          <p:nvPr/>
        </p:nvSpPr>
        <p:spPr>
          <a:xfrm>
            <a:off x="2811143" y="3657893"/>
            <a:ext cx="2084792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 dirty="0" err="1">
                <a:latin typeface="Arial"/>
                <a:cs typeface="Arial"/>
              </a:rPr>
              <a:t>Water</a:t>
            </a:r>
            <a:r>
              <a:rPr lang="de-DE" sz="1200" b="1" dirty="0">
                <a:latin typeface="Arial"/>
                <a:cs typeface="Arial"/>
              </a:rPr>
              <a:t> Supply &amp; 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200" b="1" dirty="0" err="1">
                <a:latin typeface="Arial"/>
                <a:cs typeface="Arial"/>
              </a:rPr>
              <a:t>Wastewater</a:t>
            </a:r>
            <a:r>
              <a:rPr lang="de-DE" sz="1200" b="1" dirty="0">
                <a:latin typeface="Arial"/>
                <a:cs typeface="Arial"/>
              </a:rPr>
              <a:t> Management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id="{7DD24A2F-EE92-D992-5B00-B88F0A441841}"/>
              </a:ext>
            </a:extLst>
          </p:cNvPr>
          <p:cNvSpPr/>
          <p:nvPr/>
        </p:nvSpPr>
        <p:spPr>
          <a:xfrm>
            <a:off x="2819269" y="4196502"/>
            <a:ext cx="2084792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Strategic Reservoirs</a:t>
            </a:r>
          </a:p>
        </p:txBody>
      </p:sp>
      <p:sp>
        <p:nvSpPr>
          <p:cNvPr id="10" name="Rounded Rectangle">
            <a:extLst>
              <a:ext uri="{FF2B5EF4-FFF2-40B4-BE49-F238E27FC236}">
                <a16:creationId xmlns:a16="http://schemas.microsoft.com/office/drawing/2014/main" id="{DF61D868-2408-C01F-3F19-C91F98E38AFE}"/>
              </a:ext>
            </a:extLst>
          </p:cNvPr>
          <p:cNvSpPr/>
          <p:nvPr/>
        </p:nvSpPr>
        <p:spPr>
          <a:xfrm>
            <a:off x="2811143" y="4724759"/>
            <a:ext cx="2084792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</a:p>
        </p:txBody>
      </p:sp>
      <p:sp>
        <p:nvSpPr>
          <p:cNvPr id="11" name="Rounded Rectangle">
            <a:extLst>
              <a:ext uri="{FF2B5EF4-FFF2-40B4-BE49-F238E27FC236}">
                <a16:creationId xmlns:a16="http://schemas.microsoft.com/office/drawing/2014/main" id="{AD67D10A-B5CC-4E0E-9005-CB5D95221102}"/>
              </a:ext>
            </a:extLst>
          </p:cNvPr>
          <p:cNvSpPr/>
          <p:nvPr/>
        </p:nvSpPr>
        <p:spPr>
          <a:xfrm>
            <a:off x="5076632" y="4726500"/>
            <a:ext cx="2084792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err="1"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 Management</a:t>
            </a:r>
          </a:p>
        </p:txBody>
      </p:sp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6D842E71-896C-11BC-AF58-B826F857AD93}"/>
              </a:ext>
            </a:extLst>
          </p:cNvPr>
          <p:cNvSpPr/>
          <p:nvPr/>
        </p:nvSpPr>
        <p:spPr>
          <a:xfrm>
            <a:off x="5077854" y="4201244"/>
            <a:ext cx="2084792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 err="1">
                <a:latin typeface="Arial" panose="020B0604020202020204" pitchFamily="34" charset="0"/>
                <a:cs typeface="Arial" panose="020B0604020202020204" pitchFamily="34" charset="0"/>
              </a:rPr>
              <a:t>Disposal</a:t>
            </a:r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err="1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endParaRPr lang="de-DE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BA0E2D54-A4E8-13E6-E0F6-6766AEC0760B}"/>
              </a:ext>
            </a:extLst>
          </p:cNvPr>
          <p:cNvSpPr/>
          <p:nvPr/>
        </p:nvSpPr>
        <p:spPr>
          <a:xfrm>
            <a:off x="5092571" y="5260965"/>
            <a:ext cx="2084792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Repository </a:t>
            </a:r>
            <a:r>
              <a:rPr lang="de-DE" sz="1200" b="1" err="1">
                <a:latin typeface="Arial" panose="020B0604020202020204" pitchFamily="34" charset="0"/>
                <a:cs typeface="Arial" panose="020B0604020202020204" pitchFamily="34" charset="0"/>
              </a:rPr>
              <a:t>Documentation</a:t>
            </a:r>
            <a:endParaRPr lang="de-DE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">
            <a:extLst>
              <a:ext uri="{FF2B5EF4-FFF2-40B4-BE49-F238E27FC236}">
                <a16:creationId xmlns:a16="http://schemas.microsoft.com/office/drawing/2014/main" id="{9BB36AF1-AC02-D65A-D0F5-E5A9B59B0C0B}"/>
              </a:ext>
            </a:extLst>
          </p:cNvPr>
          <p:cNvSpPr/>
          <p:nvPr/>
        </p:nvSpPr>
        <p:spPr>
          <a:xfrm>
            <a:off x="5069728" y="3675988"/>
            <a:ext cx="2084792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 err="1">
                <a:latin typeface="Arial" panose="020B0604020202020204" pitchFamily="34" charset="0"/>
                <a:cs typeface="Arial" panose="020B0604020202020204" pitchFamily="34" charset="0"/>
              </a:rPr>
              <a:t>Deconstruction</a:t>
            </a:r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err="1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endParaRPr lang="de-DE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">
            <a:extLst>
              <a:ext uri="{FF2B5EF4-FFF2-40B4-BE49-F238E27FC236}">
                <a16:creationId xmlns:a16="http://schemas.microsoft.com/office/drawing/2014/main" id="{6131369E-8CA3-9250-CDF8-B598AB0E774F}"/>
              </a:ext>
            </a:extLst>
          </p:cNvPr>
          <p:cNvSpPr/>
          <p:nvPr/>
        </p:nvSpPr>
        <p:spPr>
          <a:xfrm>
            <a:off x="7335217" y="3657893"/>
            <a:ext cx="2051138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">
            <a:extLst>
              <a:ext uri="{FF2B5EF4-FFF2-40B4-BE49-F238E27FC236}">
                <a16:creationId xmlns:a16="http://schemas.microsoft.com/office/drawing/2014/main" id="{5CD78884-90EF-4F94-7ADD-27371DCACA1C}"/>
              </a:ext>
            </a:extLst>
          </p:cNvPr>
          <p:cNvSpPr/>
          <p:nvPr/>
        </p:nvSpPr>
        <p:spPr>
          <a:xfrm>
            <a:off x="7343343" y="4196502"/>
            <a:ext cx="2043012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O&amp;M Germany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">
            <a:extLst>
              <a:ext uri="{FF2B5EF4-FFF2-40B4-BE49-F238E27FC236}">
                <a16:creationId xmlns:a16="http://schemas.microsoft.com/office/drawing/2014/main" id="{CFC752C5-C762-F96E-F18F-2BFB534A8072}"/>
              </a:ext>
            </a:extLst>
          </p:cNvPr>
          <p:cNvSpPr/>
          <p:nvPr/>
        </p:nvSpPr>
        <p:spPr>
          <a:xfrm>
            <a:off x="7335217" y="4724759"/>
            <a:ext cx="2051138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O&amp;M International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">
            <a:extLst>
              <a:ext uri="{FF2B5EF4-FFF2-40B4-BE49-F238E27FC236}">
                <a16:creationId xmlns:a16="http://schemas.microsoft.com/office/drawing/2014/main" id="{90F6D53E-BA8D-7AFA-4D2A-8F48FC387F02}"/>
              </a:ext>
            </a:extLst>
          </p:cNvPr>
          <p:cNvSpPr/>
          <p:nvPr/>
        </p:nvSpPr>
        <p:spPr>
          <a:xfrm>
            <a:off x="9560148" y="3652539"/>
            <a:ext cx="2071433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Solar</a:t>
            </a:r>
          </a:p>
        </p:txBody>
      </p:sp>
      <p:sp>
        <p:nvSpPr>
          <p:cNvPr id="30" name="Rounded Rectangle">
            <a:extLst>
              <a:ext uri="{FF2B5EF4-FFF2-40B4-BE49-F238E27FC236}">
                <a16:creationId xmlns:a16="http://schemas.microsoft.com/office/drawing/2014/main" id="{015F039B-D2CC-1047-8C69-20ECB490F695}"/>
              </a:ext>
            </a:extLst>
          </p:cNvPr>
          <p:cNvSpPr/>
          <p:nvPr/>
        </p:nvSpPr>
        <p:spPr>
          <a:xfrm>
            <a:off x="9560148" y="4191148"/>
            <a:ext cx="2064512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</a:p>
        </p:txBody>
      </p:sp>
      <p:sp>
        <p:nvSpPr>
          <p:cNvPr id="32" name="Rounded Rectangle">
            <a:extLst>
              <a:ext uri="{FF2B5EF4-FFF2-40B4-BE49-F238E27FC236}">
                <a16:creationId xmlns:a16="http://schemas.microsoft.com/office/drawing/2014/main" id="{C72EE45A-288E-EDDD-5623-ED6CDB3CA720}"/>
              </a:ext>
            </a:extLst>
          </p:cNvPr>
          <p:cNvSpPr/>
          <p:nvPr/>
        </p:nvSpPr>
        <p:spPr>
          <a:xfrm>
            <a:off x="9560148" y="4719405"/>
            <a:ext cx="2070000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Grids &amp; Storage</a:t>
            </a:r>
          </a:p>
        </p:txBody>
      </p:sp>
      <p:sp>
        <p:nvSpPr>
          <p:cNvPr id="21" name="Rounded Rectangle">
            <a:extLst>
              <a:ext uri="{FF2B5EF4-FFF2-40B4-BE49-F238E27FC236}">
                <a16:creationId xmlns:a16="http://schemas.microsoft.com/office/drawing/2014/main" id="{0F42781C-2BB3-8BCF-51F0-56B51A84A3C4}"/>
              </a:ext>
            </a:extLst>
          </p:cNvPr>
          <p:cNvSpPr/>
          <p:nvPr/>
        </p:nvSpPr>
        <p:spPr>
          <a:xfrm>
            <a:off x="5092571" y="5796028"/>
            <a:ext cx="2084792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Radiation </a:t>
            </a:r>
            <a:r>
              <a:rPr lang="de-DE" sz="1200" b="1" err="1"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  <a:endParaRPr lang="de-DE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">
            <a:extLst>
              <a:ext uri="{FF2B5EF4-FFF2-40B4-BE49-F238E27FC236}">
                <a16:creationId xmlns:a16="http://schemas.microsoft.com/office/drawing/2014/main" id="{702352A2-3349-E0EE-5D9E-EEB5B042F017}"/>
              </a:ext>
            </a:extLst>
          </p:cNvPr>
          <p:cNvSpPr/>
          <p:nvPr/>
        </p:nvSpPr>
        <p:spPr>
          <a:xfrm>
            <a:off x="549146" y="5282999"/>
            <a:ext cx="2084792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Aviation &amp; Airports</a:t>
            </a:r>
          </a:p>
        </p:txBody>
      </p:sp>
      <p:sp>
        <p:nvSpPr>
          <p:cNvPr id="18" name="Rounded Rectangle">
            <a:extLst>
              <a:ext uri="{FF2B5EF4-FFF2-40B4-BE49-F238E27FC236}">
                <a16:creationId xmlns:a16="http://schemas.microsoft.com/office/drawing/2014/main" id="{4E8BBA28-60CA-1864-E16C-E14CAD8734A0}"/>
              </a:ext>
            </a:extLst>
          </p:cNvPr>
          <p:cNvSpPr/>
          <p:nvPr/>
        </p:nvSpPr>
        <p:spPr>
          <a:xfrm>
            <a:off x="541020" y="5811256"/>
            <a:ext cx="2084792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Real Estate Management</a:t>
            </a:r>
          </a:p>
        </p:txBody>
      </p:sp>
    </p:spTree>
    <p:extLst>
      <p:ext uri="{BB962C8B-B14F-4D97-AF65-F5344CB8AC3E}">
        <p14:creationId xmlns:p14="http://schemas.microsoft.com/office/powerpoint/2010/main" val="3628743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">
            <a:extLst>
              <a:ext uri="{FF2B5EF4-FFF2-40B4-BE49-F238E27FC236}">
                <a16:creationId xmlns:a16="http://schemas.microsoft.com/office/drawing/2014/main" id="{C8B923E0-5AAF-69CF-C1CC-7E6BBD699AD2}"/>
              </a:ext>
            </a:extLst>
          </p:cNvPr>
          <p:cNvSpPr/>
          <p:nvPr/>
        </p:nvSpPr>
        <p:spPr>
          <a:xfrm flipH="1">
            <a:off x="3878514" y="3475935"/>
            <a:ext cx="2191" cy="827563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txBody>
          <a:bodyPr lIns="22859" tIns="22859" rIns="22859" bIns="22859"/>
          <a:lstStyle/>
          <a:p>
            <a:endParaRPr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">
            <a:extLst>
              <a:ext uri="{FF2B5EF4-FFF2-40B4-BE49-F238E27FC236}">
                <a16:creationId xmlns:a16="http://schemas.microsoft.com/office/drawing/2014/main" id="{6473690A-C5C0-35BA-0A4D-0579FC8AA3F1}"/>
              </a:ext>
            </a:extLst>
          </p:cNvPr>
          <p:cNvSpPr/>
          <p:nvPr/>
        </p:nvSpPr>
        <p:spPr>
          <a:xfrm>
            <a:off x="1690909" y="3516622"/>
            <a:ext cx="6426" cy="1067628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txBody>
          <a:bodyPr lIns="22859" tIns="22859" rIns="22859" bIns="22859"/>
          <a:lstStyle/>
          <a:p>
            <a:endParaRPr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1FFDE9B-DFC3-ABA7-3C41-EFD0B0EFF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Dornier is the leading brand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C0A1DC-C213-5878-3C2F-C1BA955F5C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Dornier Group Presentation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04CA5879-EC9E-3860-4DB0-BF14AAD9BB47}"/>
              </a:ext>
            </a:extLst>
          </p:cNvPr>
          <p:cNvSpPr/>
          <p:nvPr/>
        </p:nvSpPr>
        <p:spPr>
          <a:xfrm>
            <a:off x="6084532" y="3552997"/>
            <a:ext cx="6426" cy="1067628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txBody>
          <a:bodyPr lIns="22859" tIns="22859" rIns="22859" bIns="22859"/>
          <a:lstStyle/>
          <a:p>
            <a:endParaRPr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91F96631-4C90-E4EF-31CE-13CDB1809131}"/>
              </a:ext>
            </a:extLst>
          </p:cNvPr>
          <p:cNvSpPr/>
          <p:nvPr/>
        </p:nvSpPr>
        <p:spPr>
          <a:xfrm>
            <a:off x="8283674" y="3555467"/>
            <a:ext cx="0" cy="1670588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txBody>
          <a:bodyPr lIns="22859" tIns="22859" rIns="22859" bIns="22859"/>
          <a:lstStyle/>
          <a:p>
            <a:endParaRPr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425ADCA3-96FD-B338-E171-C1DAC200008D}"/>
              </a:ext>
            </a:extLst>
          </p:cNvPr>
          <p:cNvSpPr/>
          <p:nvPr/>
        </p:nvSpPr>
        <p:spPr>
          <a:xfrm>
            <a:off x="10503445" y="3585100"/>
            <a:ext cx="0" cy="1670588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txBody>
          <a:bodyPr lIns="22859" tIns="22859" rIns="22859" bIns="22859"/>
          <a:lstStyle/>
          <a:p>
            <a:endParaRPr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6033EB0C-8B78-4408-8081-30882D60A39F}"/>
              </a:ext>
            </a:extLst>
          </p:cNvPr>
          <p:cNvSpPr/>
          <p:nvPr/>
        </p:nvSpPr>
        <p:spPr>
          <a:xfrm>
            <a:off x="1684867" y="2648920"/>
            <a:ext cx="8809717" cy="642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2642"/>
                </a:lnTo>
                <a:cubicBezTo>
                  <a:pt x="0" y="2255"/>
                  <a:pt x="0" y="1945"/>
                  <a:pt x="1" y="1693"/>
                </a:cubicBezTo>
                <a:cubicBezTo>
                  <a:pt x="2" y="1441"/>
                  <a:pt x="5" y="1247"/>
                  <a:pt x="9" y="1092"/>
                </a:cubicBezTo>
                <a:cubicBezTo>
                  <a:pt x="15" y="868"/>
                  <a:pt x="25" y="670"/>
                  <a:pt x="37" y="504"/>
                </a:cubicBezTo>
                <a:cubicBezTo>
                  <a:pt x="49" y="338"/>
                  <a:pt x="63" y="211"/>
                  <a:pt x="80" y="129"/>
                </a:cubicBezTo>
                <a:cubicBezTo>
                  <a:pt x="91" y="65"/>
                  <a:pt x="105" y="32"/>
                  <a:pt x="123" y="16"/>
                </a:cubicBezTo>
                <a:cubicBezTo>
                  <a:pt x="142" y="0"/>
                  <a:pt x="164" y="0"/>
                  <a:pt x="193" y="0"/>
                </a:cubicBezTo>
                <a:lnTo>
                  <a:pt x="21407" y="0"/>
                </a:lnTo>
                <a:cubicBezTo>
                  <a:pt x="21436" y="0"/>
                  <a:pt x="21458" y="0"/>
                  <a:pt x="21477" y="16"/>
                </a:cubicBezTo>
                <a:cubicBezTo>
                  <a:pt x="21495" y="32"/>
                  <a:pt x="21509" y="65"/>
                  <a:pt x="21520" y="129"/>
                </a:cubicBezTo>
                <a:cubicBezTo>
                  <a:pt x="21537" y="211"/>
                  <a:pt x="21551" y="338"/>
                  <a:pt x="21563" y="504"/>
                </a:cubicBezTo>
                <a:cubicBezTo>
                  <a:pt x="21575" y="670"/>
                  <a:pt x="21585" y="868"/>
                  <a:pt x="21591" y="1092"/>
                </a:cubicBezTo>
                <a:cubicBezTo>
                  <a:pt x="21595" y="1247"/>
                  <a:pt x="21598" y="1441"/>
                  <a:pt x="21599" y="1693"/>
                </a:cubicBezTo>
                <a:cubicBezTo>
                  <a:pt x="21600" y="1945"/>
                  <a:pt x="21600" y="2255"/>
                  <a:pt x="21600" y="2642"/>
                </a:cubicBezTo>
                <a:lnTo>
                  <a:pt x="21600" y="21600"/>
                </a:lnTo>
              </a:path>
            </a:pathLst>
          </a:custGeom>
          <a:ln w="25400">
            <a:solidFill>
              <a:schemeClr val="bg1">
                <a:lumMod val="75000"/>
              </a:schemeClr>
            </a:solidFill>
          </a:ln>
        </p:spPr>
        <p:txBody>
          <a:bodyPr lIns="0" tIns="0" rIns="0" bIns="0" anchor="ctr"/>
          <a:lstStyle/>
          <a:p>
            <a:endParaRPr sz="900"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2CF2CDD5-D7A5-3E68-FA52-711E596376F9}"/>
              </a:ext>
            </a:extLst>
          </p:cNvPr>
          <p:cNvSpPr/>
          <p:nvPr/>
        </p:nvSpPr>
        <p:spPr>
          <a:xfrm>
            <a:off x="6096000" y="2042774"/>
            <a:ext cx="0" cy="1226969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F452E202-C0CA-4EDB-6650-8559DC70E9C6}"/>
              </a:ext>
            </a:extLst>
          </p:cNvPr>
          <p:cNvSpPr/>
          <p:nvPr/>
        </p:nvSpPr>
        <p:spPr>
          <a:xfrm>
            <a:off x="8286360" y="2649572"/>
            <a:ext cx="0" cy="632827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C56AFF00-DA8E-77D1-CE82-69B0621F2CAA}"/>
              </a:ext>
            </a:extLst>
          </p:cNvPr>
          <p:cNvSpPr/>
          <p:nvPr/>
        </p:nvSpPr>
        <p:spPr>
          <a:xfrm>
            <a:off x="3887927" y="2649253"/>
            <a:ext cx="0" cy="633145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txBody>
          <a:bodyPr lIns="22859" tIns="22859" rIns="22859" bIns="22859"/>
          <a:lstStyle/>
          <a:p>
            <a:endParaRPr sz="900"/>
          </a:p>
        </p:txBody>
      </p:sp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B70D2E36-6119-2313-92FE-9C8528314DEE}"/>
              </a:ext>
            </a:extLst>
          </p:cNvPr>
          <p:cNvSpPr/>
          <p:nvPr/>
        </p:nvSpPr>
        <p:spPr>
          <a:xfrm>
            <a:off x="824505" y="3143652"/>
            <a:ext cx="1726668" cy="568312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Mobility</a:t>
            </a:r>
          </a:p>
          <a:p>
            <a:pPr algn="ctr"/>
            <a:r>
              <a:rPr lang="de-DE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Christoph Gipp</a:t>
            </a:r>
            <a:endParaRPr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">
            <a:extLst>
              <a:ext uri="{FF2B5EF4-FFF2-40B4-BE49-F238E27FC236}">
                <a16:creationId xmlns:a16="http://schemas.microsoft.com/office/drawing/2014/main" id="{2ACCFB3D-74C6-B953-2750-23535C6545D0}"/>
              </a:ext>
            </a:extLst>
          </p:cNvPr>
          <p:cNvSpPr/>
          <p:nvPr/>
        </p:nvSpPr>
        <p:spPr>
          <a:xfrm>
            <a:off x="5260186" y="3149291"/>
            <a:ext cx="1726668" cy="562674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de-DE" sz="13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</a:t>
            </a:r>
            <a:r>
              <a:rPr lang="de-DE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  <a:p>
            <a:pPr algn="ctr"/>
            <a:r>
              <a:rPr lang="de-DE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Anton Anthofer</a:t>
            </a:r>
          </a:p>
        </p:txBody>
      </p:sp>
      <p:sp>
        <p:nvSpPr>
          <p:cNvPr id="18" name="Rounded Rectangle">
            <a:extLst>
              <a:ext uri="{FF2B5EF4-FFF2-40B4-BE49-F238E27FC236}">
                <a16:creationId xmlns:a16="http://schemas.microsoft.com/office/drawing/2014/main" id="{DBC65EAC-0181-5E90-AD93-AA49B10324CD}"/>
              </a:ext>
            </a:extLst>
          </p:cNvPr>
          <p:cNvSpPr/>
          <p:nvPr/>
        </p:nvSpPr>
        <p:spPr>
          <a:xfrm>
            <a:off x="7411873" y="3141622"/>
            <a:ext cx="1726668" cy="570342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Power and Heat</a:t>
            </a:r>
          </a:p>
          <a:p>
            <a:pPr algn="ctr"/>
            <a:r>
              <a:rPr lang="de-DE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Daniel Seibt</a:t>
            </a:r>
            <a:endParaRPr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">
            <a:extLst>
              <a:ext uri="{FF2B5EF4-FFF2-40B4-BE49-F238E27FC236}">
                <a16:creationId xmlns:a16="http://schemas.microsoft.com/office/drawing/2014/main" id="{837E36B2-A9EE-4DDD-6C9A-4A31CC427EF3}"/>
              </a:ext>
            </a:extLst>
          </p:cNvPr>
          <p:cNvSpPr/>
          <p:nvPr/>
        </p:nvSpPr>
        <p:spPr>
          <a:xfrm>
            <a:off x="9647931" y="3141622"/>
            <a:ext cx="1726668" cy="570342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de-DE" sz="12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Renewables</a:t>
            </a:r>
            <a:endParaRPr lang="de-DE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Tolga Özkarakas</a:t>
            </a:r>
            <a:endParaRPr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05FEC6A6-A67E-848B-50D0-725052C91B93}"/>
              </a:ext>
            </a:extLst>
          </p:cNvPr>
          <p:cNvSpPr/>
          <p:nvPr/>
        </p:nvSpPr>
        <p:spPr>
          <a:xfrm>
            <a:off x="3021757" y="3143651"/>
            <a:ext cx="1726668" cy="568313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de-DE" sz="13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de-DE" sz="13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Ulrich Schott</a:t>
            </a:r>
            <a:endParaRPr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">
            <a:extLst>
              <a:ext uri="{FF2B5EF4-FFF2-40B4-BE49-F238E27FC236}">
                <a16:creationId xmlns:a16="http://schemas.microsoft.com/office/drawing/2014/main" id="{76F2BC60-3603-3896-B9F3-421E8AF81B93}"/>
              </a:ext>
            </a:extLst>
          </p:cNvPr>
          <p:cNvSpPr/>
          <p:nvPr/>
        </p:nvSpPr>
        <p:spPr>
          <a:xfrm>
            <a:off x="4527726" y="1881868"/>
            <a:ext cx="3195289" cy="456458"/>
          </a:xfrm>
          <a:prstGeom prst="rect">
            <a:avLst/>
          </a:prstGeom>
          <a:solidFill>
            <a:schemeClr val="accent1"/>
          </a:solidFill>
          <a:ln w="381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300" b="1">
                <a:solidFill>
                  <a:schemeClr val="bg1"/>
                </a:solidFill>
              </a:rPr>
              <a:t>Management</a:t>
            </a:r>
          </a:p>
          <a:p>
            <a:pPr algn="ctr"/>
            <a:r>
              <a:rPr lang="de-DE" sz="1000">
                <a:solidFill>
                  <a:schemeClr val="bg1"/>
                </a:solidFill>
              </a:rPr>
              <a:t>Dr. Ralf Gilgen / Patrick Rauh</a:t>
            </a:r>
            <a:endParaRPr sz="1000">
              <a:solidFill>
                <a:schemeClr val="bg1"/>
              </a:solidFill>
            </a:endParaRPr>
          </a:p>
        </p:txBody>
      </p:sp>
      <p:sp>
        <p:nvSpPr>
          <p:cNvPr id="24" name="Rounded Rectangle">
            <a:extLst>
              <a:ext uri="{FF2B5EF4-FFF2-40B4-BE49-F238E27FC236}">
                <a16:creationId xmlns:a16="http://schemas.microsoft.com/office/drawing/2014/main" id="{FD2B3027-9BDE-B77E-62F8-3EDA2A87F170}"/>
              </a:ext>
            </a:extLst>
          </p:cNvPr>
          <p:cNvSpPr/>
          <p:nvPr/>
        </p:nvSpPr>
        <p:spPr>
          <a:xfrm>
            <a:off x="824505" y="3994552"/>
            <a:ext cx="1726668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Mobility</a:t>
            </a:r>
          </a:p>
          <a:p>
            <a:pPr algn="ctr"/>
            <a:r>
              <a:rPr lang="de-DE" sz="1000">
                <a:latin typeface="Arial" panose="020B0604020202020204" pitchFamily="34" charset="0"/>
                <a:cs typeface="Arial" panose="020B0604020202020204" pitchFamily="34" charset="0"/>
              </a:rPr>
              <a:t>Christoph Gipp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">
            <a:extLst>
              <a:ext uri="{FF2B5EF4-FFF2-40B4-BE49-F238E27FC236}">
                <a16:creationId xmlns:a16="http://schemas.microsoft.com/office/drawing/2014/main" id="{04809BED-9B53-7A71-780A-A35403D559C9}"/>
              </a:ext>
            </a:extLst>
          </p:cNvPr>
          <p:cNvSpPr/>
          <p:nvPr/>
        </p:nvSpPr>
        <p:spPr>
          <a:xfrm>
            <a:off x="830019" y="4591460"/>
            <a:ext cx="1726668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Real Estate Management</a:t>
            </a:r>
          </a:p>
          <a:p>
            <a:pPr algn="ctr"/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Dr. Marcus von Drygalski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">
            <a:extLst>
              <a:ext uri="{FF2B5EF4-FFF2-40B4-BE49-F238E27FC236}">
                <a16:creationId xmlns:a16="http://schemas.microsoft.com/office/drawing/2014/main" id="{EE7CFFF4-6A05-BC94-161D-57AC7A22618A}"/>
              </a:ext>
            </a:extLst>
          </p:cNvPr>
          <p:cNvSpPr/>
          <p:nvPr/>
        </p:nvSpPr>
        <p:spPr>
          <a:xfrm>
            <a:off x="5265915" y="3995219"/>
            <a:ext cx="1726668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algn="ctr"/>
            <a:r>
              <a:rPr lang="de-DE" sz="1000">
                <a:latin typeface="Arial" panose="020B0604020202020204" pitchFamily="34" charset="0"/>
                <a:cs typeface="Arial" panose="020B0604020202020204" pitchFamily="34" charset="0"/>
              </a:rPr>
              <a:t>Dr. Anton Anthofer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">
            <a:extLst>
              <a:ext uri="{FF2B5EF4-FFF2-40B4-BE49-F238E27FC236}">
                <a16:creationId xmlns:a16="http://schemas.microsoft.com/office/drawing/2014/main" id="{54EA8027-7CD8-79BD-076F-5EFE4FAFC732}"/>
              </a:ext>
            </a:extLst>
          </p:cNvPr>
          <p:cNvSpPr/>
          <p:nvPr/>
        </p:nvSpPr>
        <p:spPr>
          <a:xfrm>
            <a:off x="5265915" y="4568314"/>
            <a:ext cx="1726668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Radiation Protection</a:t>
            </a:r>
          </a:p>
          <a:p>
            <a:pPr algn="ctr"/>
            <a:r>
              <a:rPr lang="de-DE" sz="1000">
                <a:latin typeface="Arial" panose="020B0604020202020204" pitchFamily="34" charset="0"/>
                <a:cs typeface="Arial" panose="020B0604020202020204" pitchFamily="34" charset="0"/>
              </a:rPr>
              <a:t>Dr. Goswin Schreck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AA19620C-DB99-A3C4-6810-847B63DD82F9}"/>
              </a:ext>
            </a:extLst>
          </p:cNvPr>
          <p:cNvSpPr/>
          <p:nvPr/>
        </p:nvSpPr>
        <p:spPr>
          <a:xfrm>
            <a:off x="7411873" y="3992522"/>
            <a:ext cx="1726669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algn="ctr"/>
            <a:r>
              <a:rPr lang="de-DE" sz="1000">
                <a:latin typeface="Arial" panose="020B0604020202020204" pitchFamily="34" charset="0"/>
                <a:cs typeface="Arial" panose="020B0604020202020204" pitchFamily="34" charset="0"/>
              </a:rPr>
              <a:t>Dr. Daniel Seibt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">
            <a:extLst>
              <a:ext uri="{FF2B5EF4-FFF2-40B4-BE49-F238E27FC236}">
                <a16:creationId xmlns:a16="http://schemas.microsoft.com/office/drawing/2014/main" id="{A63C8722-2804-75F7-ED75-0EA06E59FD75}"/>
              </a:ext>
            </a:extLst>
          </p:cNvPr>
          <p:cNvSpPr/>
          <p:nvPr/>
        </p:nvSpPr>
        <p:spPr>
          <a:xfrm>
            <a:off x="7411873" y="4565553"/>
            <a:ext cx="1726669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O&amp;M Germany</a:t>
            </a:r>
          </a:p>
          <a:p>
            <a:pPr algn="ctr"/>
            <a:r>
              <a:rPr lang="de-DE" sz="1000">
                <a:latin typeface="Arial" panose="020B0604020202020204" pitchFamily="34" charset="0"/>
                <a:cs typeface="Arial" panose="020B0604020202020204" pitchFamily="34" charset="0"/>
              </a:rPr>
              <a:t>Ralph Thilo / Yvonne Groth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">
            <a:extLst>
              <a:ext uri="{FF2B5EF4-FFF2-40B4-BE49-F238E27FC236}">
                <a16:creationId xmlns:a16="http://schemas.microsoft.com/office/drawing/2014/main" id="{1121E735-EA0F-6185-FA98-FC27E4213D62}"/>
              </a:ext>
            </a:extLst>
          </p:cNvPr>
          <p:cNvSpPr/>
          <p:nvPr/>
        </p:nvSpPr>
        <p:spPr>
          <a:xfrm>
            <a:off x="7411873" y="5138585"/>
            <a:ext cx="1726669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O&amp;M International</a:t>
            </a:r>
          </a:p>
          <a:p>
            <a:pPr algn="ctr"/>
            <a:r>
              <a:rPr lang="de-DE" sz="1000">
                <a:latin typeface="Arial" panose="020B0604020202020204" pitchFamily="34" charset="0"/>
                <a:cs typeface="Arial" panose="020B0604020202020204" pitchFamily="34" charset="0"/>
              </a:rPr>
              <a:t>Arun Sarna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">
            <a:extLst>
              <a:ext uri="{FF2B5EF4-FFF2-40B4-BE49-F238E27FC236}">
                <a16:creationId xmlns:a16="http://schemas.microsoft.com/office/drawing/2014/main" id="{399A0D7C-AF42-B5DD-5396-580D69D282B5}"/>
              </a:ext>
            </a:extLst>
          </p:cNvPr>
          <p:cNvSpPr/>
          <p:nvPr/>
        </p:nvSpPr>
        <p:spPr>
          <a:xfrm>
            <a:off x="9647931" y="3992522"/>
            <a:ext cx="1726668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Solar</a:t>
            </a:r>
          </a:p>
          <a:p>
            <a:pPr algn="ctr"/>
            <a:r>
              <a:rPr lang="de-DE" sz="1000">
                <a:latin typeface="Arial" panose="020B0604020202020204" pitchFamily="34" charset="0"/>
                <a:cs typeface="Arial" panose="020B0604020202020204" pitchFamily="34" charset="0"/>
              </a:rPr>
              <a:t>Boris Westphal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ounded Rectangle">
            <a:extLst>
              <a:ext uri="{FF2B5EF4-FFF2-40B4-BE49-F238E27FC236}">
                <a16:creationId xmlns:a16="http://schemas.microsoft.com/office/drawing/2014/main" id="{430300F6-17B0-26E5-A406-A3A3D2386170}"/>
              </a:ext>
            </a:extLst>
          </p:cNvPr>
          <p:cNvSpPr/>
          <p:nvPr/>
        </p:nvSpPr>
        <p:spPr>
          <a:xfrm>
            <a:off x="9647931" y="4565553"/>
            <a:ext cx="1726668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</a:p>
          <a:p>
            <a:pPr algn="ctr"/>
            <a:r>
              <a:rPr lang="de-DE" sz="1000">
                <a:latin typeface="Arial" panose="020B0604020202020204" pitchFamily="34" charset="0"/>
                <a:cs typeface="Arial" panose="020B0604020202020204" pitchFamily="34" charset="0"/>
              </a:rPr>
              <a:t>Tolga Özkarakas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">
            <a:extLst>
              <a:ext uri="{FF2B5EF4-FFF2-40B4-BE49-F238E27FC236}">
                <a16:creationId xmlns:a16="http://schemas.microsoft.com/office/drawing/2014/main" id="{51C6839E-1E93-53D0-D995-16E051D21A90}"/>
              </a:ext>
            </a:extLst>
          </p:cNvPr>
          <p:cNvSpPr/>
          <p:nvPr/>
        </p:nvSpPr>
        <p:spPr>
          <a:xfrm>
            <a:off x="9647931" y="5138585"/>
            <a:ext cx="1726668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Grids &amp; Storage</a:t>
            </a:r>
          </a:p>
          <a:p>
            <a:pPr algn="ctr"/>
            <a:r>
              <a:rPr lang="de-DE" sz="1000">
                <a:latin typeface="Arial" panose="020B0604020202020204" pitchFamily="34" charset="0"/>
                <a:cs typeface="Arial" panose="020B0604020202020204" pitchFamily="34" charset="0"/>
              </a:rPr>
              <a:t>André Zarse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">
            <a:extLst>
              <a:ext uri="{FF2B5EF4-FFF2-40B4-BE49-F238E27FC236}">
                <a16:creationId xmlns:a16="http://schemas.microsoft.com/office/drawing/2014/main" id="{318F1807-DBA1-66E4-E3DA-B212C7FBCA08}"/>
              </a:ext>
            </a:extLst>
          </p:cNvPr>
          <p:cNvSpPr/>
          <p:nvPr/>
        </p:nvSpPr>
        <p:spPr>
          <a:xfrm>
            <a:off x="2999455" y="3994552"/>
            <a:ext cx="1726669" cy="4564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algn="ctr"/>
            <a:r>
              <a:rPr lang="de-DE" sz="1000">
                <a:latin typeface="Arial" panose="020B0604020202020204" pitchFamily="34" charset="0"/>
                <a:cs typeface="Arial" panose="020B0604020202020204" pitchFamily="34" charset="0"/>
              </a:rPr>
              <a:t>Ulrich Schott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E52EC457-0565-713A-AD61-BE8B147C58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2851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platzhalter 6">
            <a:extLst>
              <a:ext uri="{FF2B5EF4-FFF2-40B4-BE49-F238E27FC236}">
                <a16:creationId xmlns:a16="http://schemas.microsoft.com/office/drawing/2014/main" id="{4553967E-97D2-1F1A-D902-ADA2A7AFC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03" t="-127" r="8676" b="127"/>
          <a:stretch/>
        </p:blipFill>
        <p:spPr>
          <a:xfrm>
            <a:off x="6743700" y="1268413"/>
            <a:ext cx="4897438" cy="48323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C555DD-F2E3-4E16-F768-B17325843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Dornier Group stands for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766FA9C-8079-DD62-A11C-AB328551C5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Dornier Group Presentation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A27C519-F69F-0AE1-C5B5-740A7DC513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t>6</a:t>
            </a:fld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0A7533F-5828-4211-A8C2-7B50A6319080}"/>
              </a:ext>
            </a:extLst>
          </p:cNvPr>
          <p:cNvSpPr/>
          <p:nvPr/>
        </p:nvSpPr>
        <p:spPr>
          <a:xfrm>
            <a:off x="626794" y="1705042"/>
            <a:ext cx="1820244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>
                <a:solidFill>
                  <a:schemeClr val="bg1"/>
                </a:solidFill>
                <a:highlight>
                  <a:srgbClr val="A6005C"/>
                </a:highlight>
              </a:rPr>
              <a:t>60 years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E13182E-2390-6E6C-1ED3-C97EFF38541C}"/>
              </a:ext>
            </a:extLst>
          </p:cNvPr>
          <p:cNvSpPr/>
          <p:nvPr/>
        </p:nvSpPr>
        <p:spPr>
          <a:xfrm>
            <a:off x="577660" y="3509351"/>
            <a:ext cx="2827502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>
                <a:solidFill>
                  <a:schemeClr val="bg1"/>
                </a:solidFill>
                <a:highlight>
                  <a:srgbClr val="A6005C"/>
                </a:highlight>
              </a:rPr>
              <a:t>2,000 employees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11509BF-E515-4032-0435-26CF3FA15E3F}"/>
              </a:ext>
            </a:extLst>
          </p:cNvPr>
          <p:cNvSpPr/>
          <p:nvPr/>
        </p:nvSpPr>
        <p:spPr>
          <a:xfrm>
            <a:off x="606577" y="2941010"/>
            <a:ext cx="2397313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1,100 </a:t>
            </a:r>
            <a:r>
              <a:rPr lang="de-DE" sz="2200" b="1" dirty="0" err="1">
                <a:solidFill>
                  <a:schemeClr val="bg1"/>
                </a:solidFill>
                <a:highlight>
                  <a:srgbClr val="A6005C"/>
                </a:highlight>
              </a:rPr>
              <a:t>projects</a:t>
            </a:r>
            <a:endParaRPr lang="de-DE" sz="2200" b="1" dirty="0" err="1">
              <a:solidFill>
                <a:schemeClr val="bg1"/>
              </a:solidFill>
              <a:highlight>
                <a:srgbClr val="A6005C"/>
              </a:highlight>
              <a:cs typeface="Arial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2B392E9-770A-2A9A-138A-4ACC885C2CE7}"/>
              </a:ext>
            </a:extLst>
          </p:cNvPr>
          <p:cNvSpPr/>
          <p:nvPr/>
        </p:nvSpPr>
        <p:spPr>
          <a:xfrm>
            <a:off x="606576" y="2332650"/>
            <a:ext cx="2228987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>
                <a:solidFill>
                  <a:schemeClr val="bg1"/>
                </a:solidFill>
                <a:highlight>
                  <a:srgbClr val="A6005C"/>
                </a:highlight>
              </a:rPr>
              <a:t>EUR 80 million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AC9F77B-608D-4F15-B635-1B295DCA12B3}"/>
              </a:ext>
            </a:extLst>
          </p:cNvPr>
          <p:cNvSpPr/>
          <p:nvPr/>
        </p:nvSpPr>
        <p:spPr>
          <a:xfrm>
            <a:off x="571500" y="4142500"/>
            <a:ext cx="3045386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21 </a:t>
            </a:r>
            <a:r>
              <a:rPr lang="de-DE" sz="2200" b="1" dirty="0" err="1">
                <a:solidFill>
                  <a:schemeClr val="bg1"/>
                </a:solidFill>
                <a:highlight>
                  <a:srgbClr val="A6005C"/>
                </a:highlight>
              </a:rPr>
              <a:t>subsidiaries</a:t>
            </a:r>
            <a:endParaRPr lang="de-DE" sz="2200" b="1" dirty="0" err="1">
              <a:solidFill>
                <a:schemeClr val="bg1"/>
              </a:solidFill>
              <a:highlight>
                <a:srgbClr val="A6005C"/>
              </a:highlight>
              <a:cs typeface="Arial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DA0C9C6-FE87-B990-7C59-B32DB1440110}"/>
              </a:ext>
            </a:extLst>
          </p:cNvPr>
          <p:cNvSpPr/>
          <p:nvPr/>
        </p:nvSpPr>
        <p:spPr>
          <a:xfrm>
            <a:off x="571499" y="4775649"/>
            <a:ext cx="2397313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9 countries</a:t>
            </a:r>
          </a:p>
        </p:txBody>
      </p:sp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1A5C9231-71D8-D384-4690-3BE565C6D1CF}"/>
              </a:ext>
            </a:extLst>
          </p:cNvPr>
          <p:cNvSpPr/>
          <p:nvPr/>
        </p:nvSpPr>
        <p:spPr>
          <a:xfrm>
            <a:off x="1991411" y="1898352"/>
            <a:ext cx="3300298" cy="333284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de-DE" sz="1200" err="1"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err="1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A14497F4-27F0-24A0-DF5D-465EE5D06964}"/>
              </a:ext>
            </a:extLst>
          </p:cNvPr>
          <p:cNvSpPr/>
          <p:nvPr/>
        </p:nvSpPr>
        <p:spPr>
          <a:xfrm>
            <a:off x="2748078" y="2528656"/>
            <a:ext cx="2827502" cy="333283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err="1"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 in 2021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">
            <a:extLst>
              <a:ext uri="{FF2B5EF4-FFF2-40B4-BE49-F238E27FC236}">
                <a16:creationId xmlns:a16="http://schemas.microsoft.com/office/drawing/2014/main" id="{2B12E451-701A-7141-3356-AE2D6213A49C}"/>
              </a:ext>
            </a:extLst>
          </p:cNvPr>
          <p:cNvSpPr/>
          <p:nvPr/>
        </p:nvSpPr>
        <p:spPr>
          <a:xfrm>
            <a:off x="2715071" y="3133357"/>
            <a:ext cx="3607266" cy="295644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per year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C85C217A-15F7-46AB-B5B7-C038D4CA3EC0}"/>
              </a:ext>
            </a:extLst>
          </p:cNvPr>
          <p:cNvSpPr/>
          <p:nvPr/>
        </p:nvSpPr>
        <p:spPr>
          <a:xfrm>
            <a:off x="3073738" y="3683918"/>
            <a:ext cx="2696952" cy="320267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err="1"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">
            <a:extLst>
              <a:ext uri="{FF2B5EF4-FFF2-40B4-BE49-F238E27FC236}">
                <a16:creationId xmlns:a16="http://schemas.microsoft.com/office/drawing/2014/main" id="{C9EA6BA6-E292-79A7-5363-E1A4B93F9C60}"/>
              </a:ext>
            </a:extLst>
          </p:cNvPr>
          <p:cNvSpPr/>
          <p:nvPr/>
        </p:nvSpPr>
        <p:spPr>
          <a:xfrm>
            <a:off x="2784788" y="4315611"/>
            <a:ext cx="2506921" cy="358324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 distributed over 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3D73595A-2B72-2477-FDE9-9C3F617A78ED}"/>
              </a:ext>
            </a:extLst>
          </p:cNvPr>
          <p:cNvSpPr/>
          <p:nvPr/>
        </p:nvSpPr>
        <p:spPr>
          <a:xfrm>
            <a:off x="2434033" y="4985361"/>
            <a:ext cx="2506921" cy="280877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inside and outside Europe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442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7DE0227-B4FD-A0E7-8244-7BF3653A3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Dornier Group is present worldwide</a:t>
            </a:r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CA7BEDE-8DA1-C86A-7D15-568E7EBEB04F}"/>
              </a:ext>
            </a:extLst>
          </p:cNvPr>
          <p:cNvSpPr txBox="1"/>
          <p:nvPr/>
        </p:nvSpPr>
        <p:spPr>
          <a:xfrm>
            <a:off x="571500" y="1658117"/>
            <a:ext cx="2906806" cy="46474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Germany</a:t>
            </a:r>
            <a:endParaRPr lang="de-DE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latin typeface="Arial"/>
                <a:cs typeface="Arial"/>
              </a:rPr>
              <a:t>Berlin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latin typeface="Arial"/>
                <a:cs typeface="Arial"/>
              </a:rPr>
              <a:t>Dresden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latin typeface="Arial"/>
                <a:cs typeface="Arial"/>
              </a:rPr>
              <a:t>Hamburg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latin typeface="Arial"/>
                <a:cs typeface="Arial"/>
              </a:rPr>
              <a:t>Leipzig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 err="1">
                <a:latin typeface="Arial"/>
                <a:cs typeface="Arial"/>
              </a:rPr>
              <a:t>Muelheim</a:t>
            </a:r>
            <a:r>
              <a:rPr lang="de-DE" sz="1300" dirty="0">
                <a:latin typeface="Arial"/>
                <a:cs typeface="Arial"/>
              </a:rPr>
              <a:t> an der Ruhr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latin typeface="Arial"/>
                <a:cs typeface="Arial"/>
              </a:rPr>
              <a:t>Munich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latin typeface="Arial"/>
                <a:cs typeface="Arial"/>
              </a:rPr>
              <a:t>Neubrandenburg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latin typeface="Arial"/>
                <a:cs typeface="Arial"/>
              </a:rPr>
              <a:t>Stuttgart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latin typeface="Arial"/>
                <a:cs typeface="Arial"/>
              </a:rPr>
              <a:t>Vetschau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MENA</a:t>
            </a:r>
            <a:endParaRPr lang="de-DE" sz="2200" b="1" dirty="0">
              <a:solidFill>
                <a:schemeClr val="bg1"/>
              </a:solidFill>
              <a:highlight>
                <a:srgbClr val="A6005C"/>
              </a:highlight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latin typeface="Arial"/>
                <a:cs typeface="Arial"/>
              </a:rPr>
              <a:t>Abu Dhabi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latin typeface="Arial"/>
                <a:cs typeface="Arial"/>
              </a:rPr>
              <a:t>Doha </a:t>
            </a: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latin typeface="Arial"/>
                <a:cs typeface="Arial"/>
              </a:rPr>
              <a:t>Dubai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err="1">
                <a:latin typeface="Arial" panose="020B0604020202020204" pitchFamily="34" charset="0"/>
                <a:cs typeface="Arial" panose="020B0604020202020204" pitchFamily="34" charset="0"/>
              </a:rPr>
              <a:t>Riyadh</a:t>
            </a:r>
            <a:endParaRPr lang="de-DE" sz="1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200" b="1">
              <a:solidFill>
                <a:schemeClr val="bg1"/>
              </a:solidFill>
              <a:highlight>
                <a:srgbClr val="A6005C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CC2499B-0033-ACE8-6B2F-8B3500CCD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606" y="1347565"/>
            <a:ext cx="5195651" cy="4494772"/>
          </a:xfrm>
          <a:prstGeom prst="rect">
            <a:avLst/>
          </a:prstGeom>
        </p:spPr>
      </p:pic>
      <p:sp>
        <p:nvSpPr>
          <p:cNvPr id="15" name="Fußzeilenplatzhalter 1">
            <a:extLst>
              <a:ext uri="{FF2B5EF4-FFF2-40B4-BE49-F238E27FC236}">
                <a16:creationId xmlns:a16="http://schemas.microsoft.com/office/drawing/2014/main" id="{587B7115-2DE1-89C4-DF3D-1B5367B1AEBB}"/>
              </a:ext>
            </a:extLst>
          </p:cNvPr>
          <p:cNvSpPr txBox="1">
            <a:spLocks/>
          </p:cNvSpPr>
          <p:nvPr/>
        </p:nvSpPr>
        <p:spPr>
          <a:xfrm>
            <a:off x="541020" y="6399212"/>
            <a:ext cx="10259060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000"/>
              <a:t>Dornier Group Präsentation</a:t>
            </a:r>
          </a:p>
        </p:txBody>
      </p:sp>
      <p:sp>
        <p:nvSpPr>
          <p:cNvPr id="16" name="Foliennummernplatzhalter 6">
            <a:extLst>
              <a:ext uri="{FF2B5EF4-FFF2-40B4-BE49-F238E27FC236}">
                <a16:creationId xmlns:a16="http://schemas.microsoft.com/office/drawing/2014/main" id="{03F053F0-E9D7-EDBE-B8DA-EB5C17214A95}"/>
              </a:ext>
            </a:extLst>
          </p:cNvPr>
          <p:cNvSpPr txBox="1">
            <a:spLocks/>
          </p:cNvSpPr>
          <p:nvPr/>
        </p:nvSpPr>
        <p:spPr>
          <a:xfrm>
            <a:off x="11135356" y="6399212"/>
            <a:ext cx="608006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C35040-22C3-664F-9283-255FA9903375}" type="slidenum">
              <a:rPr lang="de-DE" sz="1000" smtClean="0"/>
              <a:pPr algn="r"/>
              <a:t>7</a:t>
            </a:fld>
            <a:endParaRPr lang="de-DE" sz="100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7FBB463-ABED-0C62-1403-3E7D5FDF2D28}"/>
              </a:ext>
            </a:extLst>
          </p:cNvPr>
          <p:cNvSpPr txBox="1"/>
          <p:nvPr/>
        </p:nvSpPr>
        <p:spPr>
          <a:xfrm>
            <a:off x="8104096" y="1395479"/>
            <a:ext cx="4253004" cy="42468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1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de-DE" sz="2200" b="1" dirty="0" err="1">
                <a:solidFill>
                  <a:schemeClr val="bg1"/>
                </a:solidFill>
                <a:highlight>
                  <a:srgbClr val="A6005C"/>
                </a:highlight>
              </a:rPr>
              <a:t>Southeast</a:t>
            </a:r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/ Eastern Europe</a:t>
            </a:r>
            <a:endParaRPr lang="de-DE" sz="2200" b="1" dirty="0">
              <a:solidFill>
                <a:schemeClr val="bg1"/>
              </a:solidFill>
              <a:highlight>
                <a:srgbClr val="A6005C"/>
              </a:highlight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latin typeface="Arial"/>
                <a:cs typeface="Arial"/>
              </a:rPr>
              <a:t>Astana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err="1">
                <a:latin typeface="Arial" panose="020B0604020202020204" pitchFamily="34" charset="0"/>
                <a:cs typeface="Arial" panose="020B0604020202020204" pitchFamily="34" charset="0"/>
              </a:rPr>
              <a:t>Belgrade</a:t>
            </a:r>
            <a:endParaRPr lang="de-DE" sz="1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latin typeface="Arial"/>
                <a:cs typeface="Arial"/>
              </a:rPr>
              <a:t>Constanta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err="1">
                <a:latin typeface="Arial" panose="020B0604020202020204" pitchFamily="34" charset="0"/>
                <a:cs typeface="Arial" panose="020B0604020202020204" pitchFamily="34" charset="0"/>
              </a:rPr>
              <a:t>Kiev</a:t>
            </a:r>
            <a:endParaRPr lang="de-DE" sz="1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200" b="1" dirty="0" err="1">
                <a:solidFill>
                  <a:schemeClr val="bg1"/>
                </a:solidFill>
                <a:highlight>
                  <a:srgbClr val="A6005C"/>
                </a:highlight>
              </a:rPr>
              <a:t>Southeast</a:t>
            </a:r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 Asia &amp; India</a:t>
            </a:r>
            <a:endParaRPr lang="de-DE" sz="2200" b="1" dirty="0">
              <a:solidFill>
                <a:schemeClr val="bg1"/>
              </a:solidFill>
              <a:highlight>
                <a:srgbClr val="A6005C"/>
              </a:highlight>
              <a:cs typeface="Arial"/>
            </a:endParaRPr>
          </a:p>
          <a:p>
            <a:endParaRPr lang="de-DE" sz="1300" dirty="0">
              <a:latin typeface="Arial"/>
              <a:cs typeface="Arial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de-DE" sz="1300" dirty="0" err="1">
                <a:latin typeface="Arial"/>
                <a:cs typeface="Arial"/>
              </a:rPr>
              <a:t>Gurugram</a:t>
            </a:r>
            <a:endParaRPr lang="en-US" sz="1300" dirty="0" err="1">
              <a:ea typeface="+mn-lt"/>
              <a:cs typeface="+mn-lt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de-DE" sz="1300" dirty="0" err="1">
                <a:latin typeface="Arial"/>
                <a:cs typeface="Arial"/>
              </a:rPr>
              <a:t>Noida</a:t>
            </a:r>
            <a:r>
              <a:rPr lang="de-DE" sz="1300" dirty="0">
                <a:latin typeface="Arial"/>
                <a:cs typeface="Arial"/>
              </a:rPr>
              <a:t>, Uttar Pradesh</a:t>
            </a:r>
            <a:endParaRPr lang="de-DE" dirty="0"/>
          </a:p>
          <a:p>
            <a:endParaRPr lang="de-DE" sz="1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sz="1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466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16CC94E-6C74-01C9-09D6-7441834C4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51" t="983" r="-50" b="-256"/>
          <a:stretch/>
        </p:blipFill>
        <p:spPr>
          <a:xfrm>
            <a:off x="683544" y="1219200"/>
            <a:ext cx="4236747" cy="484919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16FC24-2687-8F18-3368-D0930B6A9D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Dornier Group Presentation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04EF22-0A7B-D19F-F844-73EBE2FC9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Our common mission statement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05500E-E7EF-960B-3BCD-C198621F30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t>8</a:t>
            </a:fld>
            <a:endParaRPr lang="de-DE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0671B370-9CB0-FBDE-B762-06CEA0240DE3}"/>
              </a:ext>
            </a:extLst>
          </p:cNvPr>
          <p:cNvSpPr txBox="1">
            <a:spLocks/>
          </p:cNvSpPr>
          <p:nvPr/>
        </p:nvSpPr>
        <p:spPr>
          <a:xfrm>
            <a:off x="5670550" y="1643453"/>
            <a:ext cx="5837906" cy="3466429"/>
          </a:xfrm>
          <a:prstGeom prst="rect">
            <a:avLst/>
          </a:prstGeom>
        </p:spPr>
        <p:txBody>
          <a:bodyPr/>
          <a:lstStyle>
            <a:lvl1pPr marL="357188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A6005C"/>
              </a:buClr>
              <a:buSzPct val="12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3286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SzPct val="70000"/>
              <a:buFont typeface="Courier New" panose="02070309020205020404" pitchFamily="49" charset="0"/>
              <a:buChar char="o"/>
              <a:tabLst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Font typeface="Symbol" pitchFamily="2" charset="2"/>
              <a:buChar char="-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5700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Font typeface="Wingdings" pitchFamily="2" charset="2"/>
              <a:buChar char="ü"/>
              <a:tabLst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A6005C"/>
              </a:buClr>
              <a:buFont typeface="Wingdings" pitchFamily="2" charset="2"/>
              <a:buChar char="Ø"/>
              <a:tabLst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/>
              <a:t>We advise </a:t>
            </a:r>
            <a:r>
              <a:rPr lang="de-DE" sz="1600" err="1"/>
              <a:t>our</a:t>
            </a:r>
            <a:r>
              <a:rPr lang="de-DE" sz="1600"/>
              <a:t> </a:t>
            </a:r>
            <a:r>
              <a:rPr lang="de-DE" sz="1600" err="1"/>
              <a:t>clients</a:t>
            </a:r>
            <a:r>
              <a:rPr lang="de-DE" sz="1600"/>
              <a:t> on </a:t>
            </a:r>
            <a:r>
              <a:rPr lang="de-DE" sz="1600" b="1">
                <a:solidFill>
                  <a:schemeClr val="bg1"/>
                </a:solidFill>
                <a:highlight>
                  <a:srgbClr val="A6005C"/>
                </a:highlight>
              </a:rPr>
              <a:t>complex projects</a:t>
            </a:r>
            <a:r>
              <a:rPr lang="de-DE" sz="1600" b="1">
                <a:solidFill>
                  <a:schemeClr val="bg1"/>
                </a:solidFill>
              </a:rPr>
              <a:t> </a:t>
            </a:r>
            <a:r>
              <a:rPr lang="de-DE" sz="1600"/>
              <a:t>and implement novel technologies in the infrastructure sector.</a:t>
            </a:r>
          </a:p>
          <a:p>
            <a:pPr marL="0" indent="0">
              <a:spcBef>
                <a:spcPts val="0"/>
              </a:spcBef>
              <a:buNone/>
            </a:pPr>
            <a:endParaRPr lang="de-DE" sz="1600"/>
          </a:p>
          <a:p>
            <a:pPr marL="0" indent="0">
              <a:spcBef>
                <a:spcPts val="0"/>
              </a:spcBef>
              <a:buNone/>
            </a:pPr>
            <a:r>
              <a:rPr lang="de-DE" sz="1600"/>
              <a:t>We stand for </a:t>
            </a:r>
            <a:r>
              <a:rPr lang="de-DE" sz="1600" b="1">
                <a:solidFill>
                  <a:schemeClr val="bg1"/>
                </a:solidFill>
                <a:highlight>
                  <a:srgbClr val="A6005C"/>
                </a:highlight>
              </a:rPr>
              <a:t>sustainable and comprehensive solutions </a:t>
            </a:r>
            <a:r>
              <a:rPr lang="de-DE" sz="1600"/>
              <a:t>across industries and institutions - in the three megatopics of mobility, energy and water.</a:t>
            </a:r>
          </a:p>
          <a:p>
            <a:pPr marL="0">
              <a:spcBef>
                <a:spcPts val="0"/>
              </a:spcBef>
            </a:pPr>
            <a:endParaRPr lang="de-DE" sz="1600"/>
          </a:p>
          <a:p>
            <a:pPr marL="0" indent="0">
              <a:spcBef>
                <a:spcPts val="0"/>
              </a:spcBef>
              <a:buNone/>
            </a:pPr>
            <a:r>
              <a:rPr lang="de-DE" sz="1600"/>
              <a:t>We build on our </a:t>
            </a:r>
            <a:r>
              <a:rPr lang="de-DE" sz="1600" b="1">
                <a:solidFill>
                  <a:schemeClr val="bg1"/>
                </a:solidFill>
                <a:highlight>
                  <a:srgbClr val="A6005C"/>
                </a:highlight>
              </a:rPr>
              <a:t>strength of over 60 years of</a:t>
            </a:r>
            <a:r>
              <a:rPr lang="de-DE" sz="1600" b="1">
                <a:solidFill>
                  <a:schemeClr val="bg1"/>
                </a:solidFill>
              </a:rPr>
              <a:t> </a:t>
            </a:r>
            <a:r>
              <a:rPr lang="de-DE" sz="1600"/>
              <a:t>realizing innovative ideas.</a:t>
            </a:r>
          </a:p>
          <a:p>
            <a:pPr marL="0">
              <a:spcBef>
                <a:spcPts val="0"/>
              </a:spcBef>
            </a:pPr>
            <a:endParaRPr lang="de-DE" sz="1600"/>
          </a:p>
          <a:p>
            <a:pPr marL="0" indent="0">
              <a:spcBef>
                <a:spcPts val="0"/>
              </a:spcBef>
              <a:buNone/>
            </a:pPr>
            <a:r>
              <a:rPr lang="de-DE" sz="1600"/>
              <a:t>We create an inspiring environment for the </a:t>
            </a:r>
            <a:r>
              <a:rPr lang="de-DE" sz="1600" b="1">
                <a:solidFill>
                  <a:schemeClr val="bg1"/>
                </a:solidFill>
                <a:highlight>
                  <a:srgbClr val="A6005C"/>
                </a:highlight>
              </a:rPr>
              <a:t>development of our employees.</a:t>
            </a:r>
          </a:p>
        </p:txBody>
      </p:sp>
    </p:spTree>
    <p:extLst>
      <p:ext uri="{BB962C8B-B14F-4D97-AF65-F5344CB8AC3E}">
        <p14:creationId xmlns:p14="http://schemas.microsoft.com/office/powerpoint/2010/main" val="141962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DA1833F-2217-460B-5707-54D26549F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Mobility Business Unit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180BEAE-BCAB-BB87-7B45-BC4D422617E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dirty="0"/>
              <a:t>Dornier Group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9B07CD-88F3-9325-FAE0-6C741ACF0F9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9C35040-22C3-664F-9283-255FA9903375}" type="slidenum">
              <a:rPr lang="de-DE" smtClean="0"/>
              <a:t>9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A31BFE0-7F36-4FD5-5B72-315F1B526769}"/>
              </a:ext>
            </a:extLst>
          </p:cNvPr>
          <p:cNvSpPr/>
          <p:nvPr/>
        </p:nvSpPr>
        <p:spPr>
          <a:xfrm>
            <a:off x="577660" y="2304234"/>
            <a:ext cx="2515164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60 employees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8C2DAA4-5311-D2BF-9DE6-CC6BB0F82119}"/>
              </a:ext>
            </a:extLst>
          </p:cNvPr>
          <p:cNvSpPr/>
          <p:nvPr/>
        </p:nvSpPr>
        <p:spPr>
          <a:xfrm>
            <a:off x="606578" y="1735893"/>
            <a:ext cx="1896770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110 </a:t>
            </a:r>
            <a:r>
              <a:rPr lang="de-DE" sz="2200" b="1" dirty="0" err="1">
                <a:solidFill>
                  <a:schemeClr val="bg1"/>
                </a:solidFill>
                <a:highlight>
                  <a:srgbClr val="A6005C"/>
                </a:highlight>
              </a:rPr>
              <a:t>projects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E5784EC-7889-445F-9634-49CA9188F53D}"/>
              </a:ext>
            </a:extLst>
          </p:cNvPr>
          <p:cNvSpPr/>
          <p:nvPr/>
        </p:nvSpPr>
        <p:spPr>
          <a:xfrm>
            <a:off x="606577" y="1127533"/>
            <a:ext cx="2449282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EUR 10.8 million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1EE7FF4-101D-D45B-D0A3-844B4AFE7499}"/>
              </a:ext>
            </a:extLst>
          </p:cNvPr>
          <p:cNvSpPr/>
          <p:nvPr/>
        </p:nvSpPr>
        <p:spPr>
          <a:xfrm>
            <a:off x="571500" y="3076365"/>
            <a:ext cx="2783022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Our services</a:t>
            </a:r>
          </a:p>
        </p:txBody>
      </p:sp>
      <p:sp>
        <p:nvSpPr>
          <p:cNvPr id="14" name="Rounded Rectangle">
            <a:extLst>
              <a:ext uri="{FF2B5EF4-FFF2-40B4-BE49-F238E27FC236}">
                <a16:creationId xmlns:a16="http://schemas.microsoft.com/office/drawing/2014/main" id="{7DF2604A-3C2F-99F9-5169-933EBD814C25}"/>
              </a:ext>
            </a:extLst>
          </p:cNvPr>
          <p:cNvSpPr/>
          <p:nvPr/>
        </p:nvSpPr>
        <p:spPr>
          <a:xfrm>
            <a:off x="3042496" y="1326934"/>
            <a:ext cx="2827502" cy="333283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in 2021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13483626-6FF1-82AA-3C0F-FA8145085C63}"/>
              </a:ext>
            </a:extLst>
          </p:cNvPr>
          <p:cNvSpPr/>
          <p:nvPr/>
        </p:nvSpPr>
        <p:spPr>
          <a:xfrm>
            <a:off x="2483992" y="1936879"/>
            <a:ext cx="3607266" cy="295644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we realize on average per year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">
            <a:extLst>
              <a:ext uri="{FF2B5EF4-FFF2-40B4-BE49-F238E27FC236}">
                <a16:creationId xmlns:a16="http://schemas.microsoft.com/office/drawing/2014/main" id="{46A2EE83-2D01-0E37-2E91-58DBC3DA116F}"/>
              </a:ext>
            </a:extLst>
          </p:cNvPr>
          <p:cNvSpPr/>
          <p:nvPr/>
        </p:nvSpPr>
        <p:spPr>
          <a:xfrm>
            <a:off x="2747244" y="2535261"/>
            <a:ext cx="3045385" cy="320267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are currently working in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Business Unit </a:t>
            </a:r>
          </a:p>
        </p:txBody>
      </p:sp>
      <p:sp>
        <p:nvSpPr>
          <p:cNvPr id="18" name="Rounded Rectangle">
            <a:extLst>
              <a:ext uri="{FF2B5EF4-FFF2-40B4-BE49-F238E27FC236}">
                <a16:creationId xmlns:a16="http://schemas.microsoft.com/office/drawing/2014/main" id="{B7C40378-AA6E-529E-3A0B-75F862B92507}"/>
              </a:ext>
            </a:extLst>
          </p:cNvPr>
          <p:cNvSpPr/>
          <p:nvPr/>
        </p:nvSpPr>
        <p:spPr>
          <a:xfrm>
            <a:off x="2588871" y="3787830"/>
            <a:ext cx="3203758" cy="138896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include, among others: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Railroad Systems &amp; Logistics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Mobility Strategies &amp; Transport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Green Transport &amp; E-Mobility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Aviation &amp; Airports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Real Estate Management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ildplatzhalter 11" descr="Ein Bild, das drinnen, Boden, Fenster, mehrere enthält.&#10;&#10;Automatisch generierte Beschreibung">
            <a:extLst>
              <a:ext uri="{FF2B5EF4-FFF2-40B4-BE49-F238E27FC236}">
                <a16:creationId xmlns:a16="http://schemas.microsoft.com/office/drawing/2014/main" id="{C141164B-F74E-C24F-36AD-2CA8C24FD8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45" r="16245"/>
          <a:stretch>
            <a:fillRect/>
          </a:stretch>
        </p:blipFill>
        <p:spPr>
          <a:xfrm>
            <a:off x="6896100" y="1251482"/>
            <a:ext cx="4876801" cy="482488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284AA3E-6149-748B-3EE1-9D8A18844A9F}"/>
              </a:ext>
            </a:extLst>
          </p:cNvPr>
          <p:cNvSpPr/>
          <p:nvPr/>
        </p:nvSpPr>
        <p:spPr>
          <a:xfrm>
            <a:off x="544105" y="4538327"/>
            <a:ext cx="2515164" cy="68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chemeClr val="bg1"/>
                </a:solidFill>
                <a:highlight>
                  <a:srgbClr val="A6005C"/>
                </a:highlight>
              </a:rPr>
              <a:t>Milestones</a:t>
            </a:r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id="{811EA67E-211A-388F-5A21-BC43CA67AABA}"/>
              </a:ext>
            </a:extLst>
          </p:cNvPr>
          <p:cNvSpPr/>
          <p:nvPr/>
        </p:nvSpPr>
        <p:spPr>
          <a:xfrm>
            <a:off x="2342935" y="4783535"/>
            <a:ext cx="3327615" cy="1068934"/>
          </a:xfrm>
          <a:prstGeom prst="rect">
            <a:avLst/>
          </a:prstGeom>
          <a:noFill/>
          <a:ln w="2857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Integrated Transport Model Saudi Arabia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Financing Instruments for Green Transition in Indonesia's Infrastructure Sector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Expansion of BMW Research and Innovation Center</a:t>
            </a:r>
          </a:p>
        </p:txBody>
      </p:sp>
    </p:spTree>
    <p:extLst>
      <p:ext uri="{BB962C8B-B14F-4D97-AF65-F5344CB8AC3E}">
        <p14:creationId xmlns:p14="http://schemas.microsoft.com/office/powerpoint/2010/main" val="1297422348"/>
      </p:ext>
    </p:extLst>
  </p:cSld>
  <p:clrMapOvr>
    <a:masterClrMapping/>
  </p:clrMapOvr>
</p:sld>
</file>

<file path=ppt/theme/theme1.xml><?xml version="1.0" encoding="utf-8"?>
<a:theme xmlns:a="http://schemas.openxmlformats.org/drawingml/2006/main" name="Folienmaster der Dornier Group GmbH">
  <a:themeElements>
    <a:clrScheme name="Dornier Group Colors">
      <a:dk1>
        <a:srgbClr val="22282E"/>
      </a:dk1>
      <a:lt1>
        <a:srgbClr val="FFFFFF"/>
      </a:lt1>
      <a:dk2>
        <a:srgbClr val="64696D"/>
      </a:dk2>
      <a:lt2>
        <a:srgbClr val="E9EAEA"/>
      </a:lt2>
      <a:accent1>
        <a:srgbClr val="D20078"/>
      </a:accent1>
      <a:accent2>
        <a:srgbClr val="A6005C"/>
      </a:accent2>
      <a:accent3>
        <a:srgbClr val="660036"/>
      </a:accent3>
      <a:accent4>
        <a:srgbClr val="797F82"/>
      </a:accent4>
      <a:accent5>
        <a:srgbClr val="2A82C1"/>
      </a:accent5>
      <a:accent6>
        <a:srgbClr val="82981B"/>
      </a:accent6>
      <a:hlink>
        <a:srgbClr val="69A7D3"/>
      </a:hlink>
      <a:folHlink>
        <a:srgbClr val="A6005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CE2FA9C1-8182-AB48-A8B5-2CDAB83E0542}" vid="{F5DB3FCA-C283-5647-B68B-A7C1EC39910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2FCE2F41AD4114380633AF70F1CAF94" ma:contentTypeVersion="16" ma:contentTypeDescription="Ein neues Dokument erstellen." ma:contentTypeScope="" ma:versionID="176cfc556f4ca0e51ee053b6757cabbe">
  <xsd:schema xmlns:xsd="http://www.w3.org/2001/XMLSchema" xmlns:xs="http://www.w3.org/2001/XMLSchema" xmlns:p="http://schemas.microsoft.com/office/2006/metadata/properties" xmlns:ns2="7c554eac-64cd-425e-8c60-c6bc5a268adc" xmlns:ns3="427bfa21-d8cf-4f75-a979-6145382b42d3" targetNamespace="http://schemas.microsoft.com/office/2006/metadata/properties" ma:root="true" ma:fieldsID="0ac5ab707d41339f025102ba8c22b09d" ns2:_="" ns3:_="">
    <xsd:import namespace="7c554eac-64cd-425e-8c60-c6bc5a268adc"/>
    <xsd:import namespace="427bfa21-d8cf-4f75-a979-6145382b42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554eac-64cd-425e-8c60-c6bc5a268a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eee4156a-bd21-4c7b-a1f8-42ed130007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7bfa21-d8cf-4f75-a979-6145382b42d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a2b394c-66cb-4f46-9dc5-a88f51ea6296}" ma:internalName="TaxCatchAll" ma:showField="CatchAllData" ma:web="427bfa21-d8cf-4f75-a979-6145382b42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27bfa21-d8cf-4f75-a979-6145382b42d3" xsi:nil="true"/>
    <lcf76f155ced4ddcb4097134ff3c332f xmlns="7c554eac-64cd-425e-8c60-c6bc5a268ad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131C27-A79E-460E-B2F0-BAA9B3114332}">
  <ds:schemaRefs>
    <ds:schemaRef ds:uri="427bfa21-d8cf-4f75-a979-6145382b42d3"/>
    <ds:schemaRef ds:uri="7c554eac-64cd-425e-8c60-c6bc5a268ad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6BE73DE-5019-41CF-A12D-663C06545652}">
  <ds:schemaRefs>
    <ds:schemaRef ds:uri="http://schemas.microsoft.com/office/2006/metadata/properties"/>
    <ds:schemaRef ds:uri="427bfa21-d8cf-4f75-a979-6145382b42d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7c554eac-64cd-425e-8c60-c6bc5a268ad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2A28FEA-A0E3-4427-93B5-6345E08843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Folienmaster der Dornier Group GmbH</Template>
  <TotalTime>0</TotalTime>
  <Words>1271</Words>
  <Application>Microsoft Office PowerPoint</Application>
  <PresentationFormat>Breitbild</PresentationFormat>
  <Paragraphs>312</Paragraphs>
  <Slides>19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7" baseType="lpstr">
      <vt:lpstr>Arial</vt:lpstr>
      <vt:lpstr>Arial,Sans-Serif</vt:lpstr>
      <vt:lpstr>Calibri</vt:lpstr>
      <vt:lpstr>Courier New</vt:lpstr>
      <vt:lpstr>IBM Plex Sans</vt:lpstr>
      <vt:lpstr>Symbol</vt:lpstr>
      <vt:lpstr>Wingdings</vt:lpstr>
      <vt:lpstr>Folienmaster der Dornier Group GmbH</vt:lpstr>
      <vt:lpstr>PowerPoint-Präsentation</vt:lpstr>
      <vt:lpstr>Our vision of the future</vt:lpstr>
      <vt:lpstr>The Dornier Group has grown</vt:lpstr>
      <vt:lpstr>Company and knowledge united in five Business Units</vt:lpstr>
      <vt:lpstr>Dornier is the leading brand</vt:lpstr>
      <vt:lpstr>The Dornier Group stands for</vt:lpstr>
      <vt:lpstr>The Dornier Group is present worldwide</vt:lpstr>
      <vt:lpstr>Our common mission statement </vt:lpstr>
      <vt:lpstr>Mobility Business Unit</vt:lpstr>
      <vt:lpstr>Business Unit Water</vt:lpstr>
      <vt:lpstr>Business Unit Nuclear Services</vt:lpstr>
      <vt:lpstr>Business Unit Power and Heat</vt:lpstr>
      <vt:lpstr>Business Unit Renewables</vt:lpstr>
      <vt:lpstr>Our Innovation Hub</vt:lpstr>
      <vt:lpstr>Dornier Academy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Nadine Rückmann</dc:creator>
  <cp:keywords>, docId:916FC7C87275F6C58BCE59EBF14F7F07</cp:keywords>
  <cp:lastModifiedBy>Schröder, Svenja | DORNIER</cp:lastModifiedBy>
  <cp:revision>29</cp:revision>
  <dcterms:created xsi:type="dcterms:W3CDTF">2022-05-31T10:58:53Z</dcterms:created>
  <dcterms:modified xsi:type="dcterms:W3CDTF">2023-05-26T14:44:19Z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0x010100C2FCE2F41AD4114380633AF70F1CAF94</vt:lpwstr>
  </property>
  <property fmtid="{D5CDD505-2E9C-101B-9397-08002B2CF9AE}" pid="3" name="MediaServiceImageTags">
    <vt:lpwstr/>
  </property>
</Properties>
</file>